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Impact" panose="020B0806030902050204" pitchFamily="3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200"/>
    <a:srgbClr val="027FC9"/>
    <a:srgbClr val="0266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BB2255-E1F9-4EBF-BCA9-809FADC6D841}" v="43" dt="2022-01-28T05:00:43.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9791" autoAdjust="0"/>
  </p:normalViewPr>
  <p:slideViewPr>
    <p:cSldViewPr snapToGrid="0">
      <p:cViewPr varScale="1">
        <p:scale>
          <a:sx n="46" d="100"/>
          <a:sy n="46" d="100"/>
        </p:scale>
        <p:origin x="2021"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0DBB2255-E1F9-4EBF-BCA9-809FADC6D841}"/>
    <pc:docChg chg="undo custSel addSld delSld modSld">
      <pc:chgData name="Stan Cox" userId="9376f276357bfffd" providerId="LiveId" clId="{0DBB2255-E1F9-4EBF-BCA9-809FADC6D841}" dt="2022-01-28T05:02:20.299" v="13431" actId="20577"/>
      <pc:docMkLst>
        <pc:docMk/>
      </pc:docMkLst>
      <pc:sldChg chg="modTransition modNotesTx">
        <pc:chgData name="Stan Cox" userId="9376f276357bfffd" providerId="LiveId" clId="{0DBB2255-E1F9-4EBF-BCA9-809FADC6D841}" dt="2022-01-28T04:39:43.453" v="10892"/>
        <pc:sldMkLst>
          <pc:docMk/>
          <pc:sldMk cId="2935956026" sldId="256"/>
        </pc:sldMkLst>
      </pc:sldChg>
      <pc:sldChg chg="addSp delSp modSp add mod modTransition modNotesTx">
        <pc:chgData name="Stan Cox" userId="9376f276357bfffd" providerId="LiveId" clId="{0DBB2255-E1F9-4EBF-BCA9-809FADC6D841}" dt="2022-01-28T04:39:43.453" v="10892"/>
        <pc:sldMkLst>
          <pc:docMk/>
          <pc:sldMk cId="2618785145" sldId="257"/>
        </pc:sldMkLst>
        <pc:spChg chg="mod">
          <ac:chgData name="Stan Cox" userId="9376f276357bfffd" providerId="LiveId" clId="{0DBB2255-E1F9-4EBF-BCA9-809FADC6D841}" dt="2022-01-27T20:40:29.138" v="3140" actId="14100"/>
          <ac:spMkLst>
            <pc:docMk/>
            <pc:sldMk cId="2618785145" sldId="257"/>
            <ac:spMk id="2" creationId="{1252CF1B-B247-492E-A9FD-6666B1162F94}"/>
          </ac:spMkLst>
        </pc:spChg>
        <pc:spChg chg="mod">
          <ac:chgData name="Stan Cox" userId="9376f276357bfffd" providerId="LiveId" clId="{0DBB2255-E1F9-4EBF-BCA9-809FADC6D841}" dt="2022-01-28T03:28:23.867" v="6174" actId="20577"/>
          <ac:spMkLst>
            <pc:docMk/>
            <pc:sldMk cId="2618785145" sldId="257"/>
            <ac:spMk id="3" creationId="{11782767-84D1-41A3-A858-48037F9D168A}"/>
          </ac:spMkLst>
        </pc:spChg>
        <pc:picChg chg="add del">
          <ac:chgData name="Stan Cox" userId="9376f276357bfffd" providerId="LiveId" clId="{0DBB2255-E1F9-4EBF-BCA9-809FADC6D841}" dt="2022-01-28T00:46:17.358" v="4027"/>
          <ac:picMkLst>
            <pc:docMk/>
            <pc:sldMk cId="2618785145" sldId="257"/>
            <ac:picMk id="4" creationId="{5A42BCC9-7B2F-4829-AB0D-7124F5D9CC25}"/>
          </ac:picMkLst>
        </pc:picChg>
        <pc:picChg chg="mod">
          <ac:chgData name="Stan Cox" userId="9376f276357bfffd" providerId="LiveId" clId="{0DBB2255-E1F9-4EBF-BCA9-809FADC6D841}" dt="2022-01-27T20:39:44.990" v="3100" actId="14100"/>
          <ac:picMkLst>
            <pc:docMk/>
            <pc:sldMk cId="2618785145" sldId="257"/>
            <ac:picMk id="11" creationId="{710F6059-49C0-435D-90FC-2638AAF3BBBC}"/>
          </ac:picMkLst>
        </pc:picChg>
      </pc:sldChg>
      <pc:sldChg chg="add del setBg">
        <pc:chgData name="Stan Cox" userId="9376f276357bfffd" providerId="LiveId" clId="{0DBB2255-E1F9-4EBF-BCA9-809FADC6D841}" dt="2022-01-27T20:36:52.276" v="2843"/>
        <pc:sldMkLst>
          <pc:docMk/>
          <pc:sldMk cId="3186780490" sldId="257"/>
        </pc:sldMkLst>
      </pc:sldChg>
      <pc:sldChg chg="add del setBg">
        <pc:chgData name="Stan Cox" userId="9376f276357bfffd" providerId="LiveId" clId="{0DBB2255-E1F9-4EBF-BCA9-809FADC6D841}" dt="2022-01-28T00:46:23.189" v="4029"/>
        <pc:sldMkLst>
          <pc:docMk/>
          <pc:sldMk cId="934999585" sldId="258"/>
        </pc:sldMkLst>
      </pc:sldChg>
      <pc:sldChg chg="add del setBg">
        <pc:chgData name="Stan Cox" userId="9376f276357bfffd" providerId="LiveId" clId="{0DBB2255-E1F9-4EBF-BCA9-809FADC6D841}" dt="2022-01-28T00:46:14.071" v="4025"/>
        <pc:sldMkLst>
          <pc:docMk/>
          <pc:sldMk cId="1978646622" sldId="258"/>
        </pc:sldMkLst>
      </pc:sldChg>
      <pc:sldChg chg="addSp modSp add mod modTransition modClrScheme chgLayout modNotesTx">
        <pc:chgData name="Stan Cox" userId="9376f276357bfffd" providerId="LiveId" clId="{0DBB2255-E1F9-4EBF-BCA9-809FADC6D841}" dt="2022-01-28T04:39:43.453" v="10892"/>
        <pc:sldMkLst>
          <pc:docMk/>
          <pc:sldMk cId="3878517062" sldId="258"/>
        </pc:sldMkLst>
        <pc:spChg chg="mod ord">
          <ac:chgData name="Stan Cox" userId="9376f276357bfffd" providerId="LiveId" clId="{0DBB2255-E1F9-4EBF-BCA9-809FADC6D841}" dt="2022-01-28T00:47:24.888" v="4075" actId="1035"/>
          <ac:spMkLst>
            <pc:docMk/>
            <pc:sldMk cId="3878517062" sldId="258"/>
            <ac:spMk id="2" creationId="{1252CF1B-B247-492E-A9FD-6666B1162F94}"/>
          </ac:spMkLst>
        </pc:spChg>
        <pc:spChg chg="mod ord">
          <ac:chgData name="Stan Cox" userId="9376f276357bfffd" providerId="LiveId" clId="{0DBB2255-E1F9-4EBF-BCA9-809FADC6D841}" dt="2022-01-28T03:30:27.362" v="6201" actId="948"/>
          <ac:spMkLst>
            <pc:docMk/>
            <pc:sldMk cId="3878517062" sldId="258"/>
            <ac:spMk id="3" creationId="{11782767-84D1-41A3-A858-48037F9D168A}"/>
          </ac:spMkLst>
        </pc:spChg>
        <pc:spChg chg="add mod ord">
          <ac:chgData name="Stan Cox" userId="9376f276357bfffd" providerId="LiveId" clId="{0DBB2255-E1F9-4EBF-BCA9-809FADC6D841}" dt="2022-01-28T03:29:42.627" v="6183" actId="255"/>
          <ac:spMkLst>
            <pc:docMk/>
            <pc:sldMk cId="3878517062" sldId="258"/>
            <ac:spMk id="4" creationId="{76F398B8-A65B-451E-AC5A-C8D9FAC212AD}"/>
          </ac:spMkLst>
        </pc:spChg>
      </pc:sldChg>
      <pc:sldChg chg="modSp add mod modTransition modNotesTx">
        <pc:chgData name="Stan Cox" userId="9376f276357bfffd" providerId="LiveId" clId="{0DBB2255-E1F9-4EBF-BCA9-809FADC6D841}" dt="2022-01-28T04:54:56.553" v="12994" actId="14"/>
        <pc:sldMkLst>
          <pc:docMk/>
          <pc:sldMk cId="525633058" sldId="259"/>
        </pc:sldMkLst>
        <pc:spChg chg="mod">
          <ac:chgData name="Stan Cox" userId="9376f276357bfffd" providerId="LiveId" clId="{0DBB2255-E1F9-4EBF-BCA9-809FADC6D841}" dt="2022-01-28T02:40:58.823" v="4737" actId="20577"/>
          <ac:spMkLst>
            <pc:docMk/>
            <pc:sldMk cId="525633058" sldId="259"/>
            <ac:spMk id="2" creationId="{1252CF1B-B247-492E-A9FD-6666B1162F94}"/>
          </ac:spMkLst>
        </pc:spChg>
        <pc:spChg chg="mod">
          <ac:chgData name="Stan Cox" userId="9376f276357bfffd" providerId="LiveId" clId="{0DBB2255-E1F9-4EBF-BCA9-809FADC6D841}" dt="2022-01-28T03:31:31.974" v="6230" actId="255"/>
          <ac:spMkLst>
            <pc:docMk/>
            <pc:sldMk cId="525633058" sldId="259"/>
            <ac:spMk id="3" creationId="{11782767-84D1-41A3-A858-48037F9D168A}"/>
          </ac:spMkLst>
        </pc:spChg>
        <pc:spChg chg="mod">
          <ac:chgData name="Stan Cox" userId="9376f276357bfffd" providerId="LiveId" clId="{0DBB2255-E1F9-4EBF-BCA9-809FADC6D841}" dt="2022-01-28T04:10:51.156" v="9704" actId="20577"/>
          <ac:spMkLst>
            <pc:docMk/>
            <pc:sldMk cId="525633058" sldId="259"/>
            <ac:spMk id="4" creationId="{76F398B8-A65B-451E-AC5A-C8D9FAC212AD}"/>
          </ac:spMkLst>
        </pc:spChg>
      </pc:sldChg>
      <pc:sldChg chg="add del setBg">
        <pc:chgData name="Stan Cox" userId="9376f276357bfffd" providerId="LiveId" clId="{0DBB2255-E1F9-4EBF-BCA9-809FADC6D841}" dt="2022-01-28T02:40:33.092" v="4731"/>
        <pc:sldMkLst>
          <pc:docMk/>
          <pc:sldMk cId="2979187396" sldId="259"/>
        </pc:sldMkLst>
      </pc:sldChg>
      <pc:sldChg chg="addSp delSp modSp add mod modTransition setBg modNotesTx">
        <pc:chgData name="Stan Cox" userId="9376f276357bfffd" providerId="LiveId" clId="{0DBB2255-E1F9-4EBF-BCA9-809FADC6D841}" dt="2022-01-28T05:00:43.336" v="13430"/>
        <pc:sldMkLst>
          <pc:docMk/>
          <pc:sldMk cId="231804031" sldId="260"/>
        </pc:sldMkLst>
        <pc:spChg chg="mod">
          <ac:chgData name="Stan Cox" userId="9376f276357bfffd" providerId="LiveId" clId="{0DBB2255-E1F9-4EBF-BCA9-809FADC6D841}" dt="2022-01-28T04:39:13.365" v="10887" actId="1038"/>
          <ac:spMkLst>
            <pc:docMk/>
            <pc:sldMk cId="231804031" sldId="260"/>
            <ac:spMk id="2" creationId="{1252CF1B-B247-492E-A9FD-6666B1162F94}"/>
          </ac:spMkLst>
        </pc:spChg>
        <pc:spChg chg="mod">
          <ac:chgData name="Stan Cox" userId="9376f276357bfffd" providerId="LiveId" clId="{0DBB2255-E1F9-4EBF-BCA9-809FADC6D841}" dt="2022-01-28T04:38:53.249" v="10863" actId="255"/>
          <ac:spMkLst>
            <pc:docMk/>
            <pc:sldMk cId="231804031" sldId="260"/>
            <ac:spMk id="3" creationId="{11782767-84D1-41A3-A858-48037F9D168A}"/>
          </ac:spMkLst>
        </pc:spChg>
        <pc:spChg chg="add mod">
          <ac:chgData name="Stan Cox" userId="9376f276357bfffd" providerId="LiveId" clId="{0DBB2255-E1F9-4EBF-BCA9-809FADC6D841}" dt="2022-01-28T04:27:44.416" v="10703" actId="1037"/>
          <ac:spMkLst>
            <pc:docMk/>
            <pc:sldMk cId="231804031" sldId="260"/>
            <ac:spMk id="4" creationId="{0662D550-67FA-456A-918E-5FD155A81010}"/>
          </ac:spMkLst>
        </pc:spChg>
        <pc:spChg chg="add mod">
          <ac:chgData name="Stan Cox" userId="9376f276357bfffd" providerId="LiveId" clId="{0DBB2255-E1F9-4EBF-BCA9-809FADC6D841}" dt="2022-01-28T04:28:17.790" v="10716" actId="1076"/>
          <ac:spMkLst>
            <pc:docMk/>
            <pc:sldMk cId="231804031" sldId="260"/>
            <ac:spMk id="5" creationId="{A4D9CADC-C7F1-4B80-B503-F1A6971B10E3}"/>
          </ac:spMkLst>
        </pc:spChg>
        <pc:spChg chg="add del mod">
          <ac:chgData name="Stan Cox" userId="9376f276357bfffd" providerId="LiveId" clId="{0DBB2255-E1F9-4EBF-BCA9-809FADC6D841}" dt="2022-01-28T04:26:09.264" v="10655" actId="478"/>
          <ac:spMkLst>
            <pc:docMk/>
            <pc:sldMk cId="231804031" sldId="260"/>
            <ac:spMk id="6" creationId="{BEF99DF4-49AC-4C92-B916-2E27D728706B}"/>
          </ac:spMkLst>
        </pc:spChg>
        <pc:spChg chg="add mod">
          <ac:chgData name="Stan Cox" userId="9376f276357bfffd" providerId="LiveId" clId="{0DBB2255-E1F9-4EBF-BCA9-809FADC6D841}" dt="2022-01-28T04:27:39.852" v="10686" actId="1038"/>
          <ac:spMkLst>
            <pc:docMk/>
            <pc:sldMk cId="231804031" sldId="260"/>
            <ac:spMk id="7" creationId="{572DA2DB-296B-46C4-8F25-AD0D92D85EE7}"/>
          </ac:spMkLst>
        </pc:spChg>
        <pc:spChg chg="add mod">
          <ac:chgData name="Stan Cox" userId="9376f276357bfffd" providerId="LiveId" clId="{0DBB2255-E1F9-4EBF-BCA9-809FADC6D841}" dt="2022-01-28T04:40:18.048" v="10895" actId="1037"/>
          <ac:spMkLst>
            <pc:docMk/>
            <pc:sldMk cId="231804031" sldId="260"/>
            <ac:spMk id="8" creationId="{9D750C0B-8BED-4E0E-8483-CDE58FBE4EE1}"/>
          </ac:spMkLst>
        </pc:spChg>
        <pc:spChg chg="add mod">
          <ac:chgData name="Stan Cox" userId="9376f276357bfffd" providerId="LiveId" clId="{0DBB2255-E1F9-4EBF-BCA9-809FADC6D841}" dt="2022-01-28T04:28:37.514" v="10718" actId="1076"/>
          <ac:spMkLst>
            <pc:docMk/>
            <pc:sldMk cId="231804031" sldId="260"/>
            <ac:spMk id="9" creationId="{BC4FEF78-690E-4944-B626-693DEBC54F7B}"/>
          </ac:spMkLst>
        </pc:spChg>
        <pc:spChg chg="add mod">
          <ac:chgData name="Stan Cox" userId="9376f276357bfffd" providerId="LiveId" clId="{0DBB2255-E1F9-4EBF-BCA9-809FADC6D841}" dt="2022-01-28T04:29:23.702" v="10728" actId="1037"/>
          <ac:spMkLst>
            <pc:docMk/>
            <pc:sldMk cId="231804031" sldId="260"/>
            <ac:spMk id="10" creationId="{0A6C8B68-1F44-4114-BE83-3DC4AC41747D}"/>
          </ac:spMkLst>
        </pc:spChg>
        <pc:spChg chg="add mod">
          <ac:chgData name="Stan Cox" userId="9376f276357bfffd" providerId="LiveId" clId="{0DBB2255-E1F9-4EBF-BCA9-809FADC6D841}" dt="2022-01-28T04:29:16.499" v="10724" actId="1076"/>
          <ac:spMkLst>
            <pc:docMk/>
            <pc:sldMk cId="231804031" sldId="260"/>
            <ac:spMk id="12" creationId="{EB6EC29C-66DC-4907-8825-0420AFFAA7FD}"/>
          </ac:spMkLst>
        </pc:spChg>
        <pc:spChg chg="add mod">
          <ac:chgData name="Stan Cox" userId="9376f276357bfffd" providerId="LiveId" clId="{0DBB2255-E1F9-4EBF-BCA9-809FADC6D841}" dt="2022-01-28T04:30:07.023" v="10744" actId="1076"/>
          <ac:spMkLst>
            <pc:docMk/>
            <pc:sldMk cId="231804031" sldId="260"/>
            <ac:spMk id="13" creationId="{A4C9B5D7-61F1-4187-B84A-939777874941}"/>
          </ac:spMkLst>
        </pc:spChg>
        <pc:spChg chg="add mod">
          <ac:chgData name="Stan Cox" userId="9376f276357bfffd" providerId="LiveId" clId="{0DBB2255-E1F9-4EBF-BCA9-809FADC6D841}" dt="2022-01-28T04:29:57.500" v="10743" actId="1076"/>
          <ac:spMkLst>
            <pc:docMk/>
            <pc:sldMk cId="231804031" sldId="260"/>
            <ac:spMk id="14" creationId="{70303BA9-6F85-48D8-9C1E-359756C1C950}"/>
          </ac:spMkLst>
        </pc:spChg>
        <pc:spChg chg="add mod">
          <ac:chgData name="Stan Cox" userId="9376f276357bfffd" providerId="LiveId" clId="{0DBB2255-E1F9-4EBF-BCA9-809FADC6D841}" dt="2022-01-28T04:34:56.639" v="10776" actId="1038"/>
          <ac:spMkLst>
            <pc:docMk/>
            <pc:sldMk cId="231804031" sldId="260"/>
            <ac:spMk id="15" creationId="{68AB98DE-F113-4F2E-988D-B7B6622FA774}"/>
          </ac:spMkLst>
        </pc:spChg>
        <pc:spChg chg="add mod">
          <ac:chgData name="Stan Cox" userId="9376f276357bfffd" providerId="LiveId" clId="{0DBB2255-E1F9-4EBF-BCA9-809FADC6D841}" dt="2022-01-28T04:40:20.379" v="10898" actId="1037"/>
          <ac:spMkLst>
            <pc:docMk/>
            <pc:sldMk cId="231804031" sldId="260"/>
            <ac:spMk id="16" creationId="{54521AC6-0352-465F-8593-02ADFF209492}"/>
          </ac:spMkLst>
        </pc:spChg>
        <pc:spChg chg="add mod">
          <ac:chgData name="Stan Cox" userId="9376f276357bfffd" providerId="LiveId" clId="{0DBB2255-E1F9-4EBF-BCA9-809FADC6D841}" dt="2022-01-28T04:34:59.268" v="10779" actId="1038"/>
          <ac:spMkLst>
            <pc:docMk/>
            <pc:sldMk cId="231804031" sldId="260"/>
            <ac:spMk id="17" creationId="{56F502A2-DE23-4AD1-B91F-93A0E3E1FC95}"/>
          </ac:spMkLst>
        </pc:spChg>
        <pc:picChg chg="del">
          <ac:chgData name="Stan Cox" userId="9376f276357bfffd" providerId="LiveId" clId="{0DBB2255-E1F9-4EBF-BCA9-809FADC6D841}" dt="2022-01-28T04:23:51.710" v="10618" actId="478"/>
          <ac:picMkLst>
            <pc:docMk/>
            <pc:sldMk cId="231804031" sldId="260"/>
            <ac:picMk id="11" creationId="{710F6059-49C0-435D-90FC-2638AAF3BBBC}"/>
          </ac:picMkLst>
        </pc:picChg>
      </pc:sldChg>
      <pc:sldChg chg="add del setBg">
        <pc:chgData name="Stan Cox" userId="9376f276357bfffd" providerId="LiveId" clId="{0DBB2255-E1F9-4EBF-BCA9-809FADC6D841}" dt="2022-01-28T03:14:54.302" v="5346"/>
        <pc:sldMkLst>
          <pc:docMk/>
          <pc:sldMk cId="2658359032" sldId="260"/>
        </pc:sldMkLst>
      </pc:sldChg>
      <pc:sldChg chg="modSp add mod modNotesTx">
        <pc:chgData name="Stan Cox" userId="9376f276357bfffd" providerId="LiveId" clId="{0DBB2255-E1F9-4EBF-BCA9-809FADC6D841}" dt="2022-01-28T05:02:20.299" v="13431" actId="20577"/>
        <pc:sldMkLst>
          <pc:docMk/>
          <pc:sldMk cId="73915701" sldId="261"/>
        </pc:sldMkLst>
        <pc:spChg chg="mod">
          <ac:chgData name="Stan Cox" userId="9376f276357bfffd" providerId="LiveId" clId="{0DBB2255-E1F9-4EBF-BCA9-809FADC6D841}" dt="2022-01-28T04:58:30.803" v="13410" actId="1582"/>
          <ac:spMkLst>
            <pc:docMk/>
            <pc:sldMk cId="73915701" sldId="261"/>
            <ac:spMk id="2" creationId="{1252CF1B-B247-492E-A9FD-6666B1162F94}"/>
          </ac:spMkLst>
        </pc:spChg>
        <pc:spChg chg="mod">
          <ac:chgData name="Stan Cox" userId="9376f276357bfffd" providerId="LiveId" clId="{0DBB2255-E1F9-4EBF-BCA9-809FADC6D841}" dt="2022-01-28T04:59:01.293" v="13427" actId="1037"/>
          <ac:spMkLst>
            <pc:docMk/>
            <pc:sldMk cId="73915701" sldId="261"/>
            <ac:spMk id="3" creationId="{11782767-84D1-41A3-A858-48037F9D168A}"/>
          </ac:spMkLst>
        </pc:spChg>
        <pc:picChg chg="mod">
          <ac:chgData name="Stan Cox" userId="9376f276357bfffd" providerId="LiveId" clId="{0DBB2255-E1F9-4EBF-BCA9-809FADC6D841}" dt="2022-01-28T04:58:52.231" v="13415" actId="1076"/>
          <ac:picMkLst>
            <pc:docMk/>
            <pc:sldMk cId="73915701" sldId="261"/>
            <ac:picMk id="11" creationId="{710F6059-49C0-435D-90FC-2638AAF3BBBC}"/>
          </ac:picMkLst>
        </pc:picChg>
      </pc:sldChg>
      <pc:sldChg chg="add del setBg">
        <pc:chgData name="Stan Cox" userId="9376f276357bfffd" providerId="LiveId" clId="{0DBB2255-E1F9-4EBF-BCA9-809FADC6D841}" dt="2022-01-28T04:55:19.673" v="12996"/>
        <pc:sldMkLst>
          <pc:docMk/>
          <pc:sldMk cId="1411761919" sldId="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B2F2F-3743-4E73-AAEC-2FED0BF4C25D}" type="datetimeFigureOut">
              <a:rPr lang="en-US" smtClean="0"/>
              <a:t>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EEB97-96A0-4AF9-A415-90FF33F8527A}" type="slidenum">
              <a:rPr lang="en-US" smtClean="0"/>
              <a:t>‹#›</a:t>
            </a:fld>
            <a:endParaRPr lang="en-US"/>
          </a:p>
        </p:txBody>
      </p:sp>
    </p:spTree>
    <p:extLst>
      <p:ext uri="{BB962C8B-B14F-4D97-AF65-F5344CB8AC3E}">
        <p14:creationId xmlns:p14="http://schemas.microsoft.com/office/powerpoint/2010/main" val="3793282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p>
          <a:p>
            <a:pPr marL="171450" indent="-171450">
              <a:buFont typeface="Arial" panose="020B0604020202020204" pitchFamily="34" charset="0"/>
              <a:buChar char="•"/>
            </a:pPr>
            <a:r>
              <a:rPr lang="en-US" b="1" dirty="0"/>
              <a:t>You may not know that I am a member of an oppressed minority</a:t>
            </a:r>
          </a:p>
          <a:p>
            <a:pPr marL="628650" lvl="1" indent="-171450">
              <a:buFont typeface="Arial" panose="020B0604020202020204" pitchFamily="34" charset="0"/>
              <a:buChar char="•"/>
            </a:pPr>
            <a:r>
              <a:rPr lang="en-US" dirty="0"/>
              <a:t>My minority group makes up only 10% of the world’s population, although we make up about 12% of the population in the United states.</a:t>
            </a:r>
          </a:p>
          <a:p>
            <a:pPr marL="628650" lvl="1" indent="-171450">
              <a:buFont typeface="Arial" panose="020B0604020202020204" pitchFamily="34" charset="0"/>
              <a:buChar char="•"/>
            </a:pPr>
            <a:r>
              <a:rPr lang="en-US" dirty="0"/>
              <a:t>Because there are so few of us, we are forgotten by the majority, and left to suffer from insufficiencies and are handicapped by the majority in our nation</a:t>
            </a:r>
          </a:p>
          <a:p>
            <a:pPr marL="628650" lvl="1" indent="-171450">
              <a:buFont typeface="Arial" panose="020B0604020202020204" pitchFamily="34" charset="0"/>
              <a:buChar char="•"/>
            </a:pPr>
            <a:r>
              <a:rPr lang="en-US" dirty="0"/>
              <a:t>I am left-handed.</a:t>
            </a:r>
          </a:p>
          <a:p>
            <a:pPr marL="171450" lvl="0" indent="-171450">
              <a:buFont typeface="Arial" panose="020B0604020202020204" pitchFamily="34" charset="0"/>
              <a:buChar char="•"/>
            </a:pPr>
            <a:r>
              <a:rPr lang="en-US" b="1" dirty="0"/>
              <a:t>Left handers have to accommodate to what is often a hostile environment.</a:t>
            </a:r>
          </a:p>
          <a:p>
            <a:pPr marL="628650" lvl="1" indent="-171450">
              <a:buFont typeface="Arial" panose="020B0604020202020204" pitchFamily="34" charset="0"/>
              <a:buChar char="•"/>
            </a:pPr>
            <a:r>
              <a:rPr lang="en-US" dirty="0"/>
              <a:t>Right handers require us to write from left to right, so the side of our hand is always dirty with ink or pencil smudges.</a:t>
            </a:r>
          </a:p>
          <a:p>
            <a:pPr marL="628650" lvl="1" indent="-171450">
              <a:buFont typeface="Arial" panose="020B0604020202020204" pitchFamily="34" charset="0"/>
              <a:buChar char="•"/>
            </a:pPr>
            <a:r>
              <a:rPr lang="en-US" dirty="0"/>
              <a:t>Left handed students have to sit in desks that are made for right handers</a:t>
            </a:r>
          </a:p>
          <a:p>
            <a:pPr marL="628650" lvl="1" indent="-171450">
              <a:buFont typeface="Arial" panose="020B0604020202020204" pitchFamily="34" charset="0"/>
              <a:buChar char="•"/>
            </a:pPr>
            <a:r>
              <a:rPr lang="en-US" dirty="0"/>
              <a:t>Scissors are torture implements to left handed people (try it sometime).</a:t>
            </a:r>
          </a:p>
          <a:p>
            <a:pPr marL="628650" lvl="1" indent="-171450">
              <a:buFont typeface="Arial" panose="020B0604020202020204" pitchFamily="34" charset="0"/>
              <a:buChar char="•"/>
            </a:pPr>
            <a:r>
              <a:rPr lang="en-US" dirty="0"/>
              <a:t>Spiral notebooks are especially challenging for lefty’s to use.</a:t>
            </a:r>
          </a:p>
          <a:p>
            <a:pPr marL="628650" lvl="1" indent="-171450">
              <a:buFont typeface="Arial" panose="020B0604020202020204" pitchFamily="34" charset="0"/>
              <a:buChar char="•"/>
            </a:pPr>
            <a:r>
              <a:rPr lang="en-US" dirty="0"/>
              <a:t>We are even at a disadvantage with gravy ladles!</a:t>
            </a:r>
          </a:p>
          <a:p>
            <a:pPr marL="171450" lvl="0" indent="-171450">
              <a:buFont typeface="Arial" panose="020B0604020202020204" pitchFamily="34" charset="0"/>
              <a:buChar char="•"/>
            </a:pPr>
            <a:r>
              <a:rPr lang="en-US" b="1" dirty="0"/>
              <a:t>Did you know that the Latin word sinistra, translated in the English as sinister is a word that initially meant “left”.</a:t>
            </a:r>
          </a:p>
          <a:p>
            <a:pPr marL="628650" lvl="1" indent="-171450">
              <a:buFont typeface="Arial" panose="020B0604020202020204" pitchFamily="34" charset="0"/>
              <a:buChar char="•"/>
            </a:pPr>
            <a:r>
              <a:rPr lang="en-US" dirty="0"/>
              <a:t>The word came to mean evil or unlucky in the Latin</a:t>
            </a:r>
          </a:p>
          <a:p>
            <a:pPr marL="628650" lvl="1" indent="-171450">
              <a:buFont typeface="Arial" panose="020B0604020202020204" pitchFamily="34" charset="0"/>
              <a:buChar char="•"/>
            </a:pPr>
            <a:r>
              <a:rPr lang="en-US" dirty="0"/>
              <a:t>An ancient superstition in many cultures suggested that a left handed person had been touched by the devil</a:t>
            </a:r>
          </a:p>
          <a:p>
            <a:pPr marL="628650" lvl="1" indent="-171450">
              <a:buFont typeface="Arial" panose="020B0604020202020204" pitchFamily="34" charset="0"/>
              <a:buChar char="•"/>
            </a:pPr>
            <a:r>
              <a:rPr lang="en-US" dirty="0"/>
              <a:t>Negative connotations are found in the French, Italian and English languages regarding left handedness.</a:t>
            </a:r>
          </a:p>
          <a:p>
            <a:pPr marL="171450" lvl="0" indent="-171450">
              <a:buFont typeface="Arial" panose="020B0604020202020204" pitchFamily="34" charset="0"/>
              <a:buChar char="•"/>
            </a:pPr>
            <a:r>
              <a:rPr lang="en-US" b="1" dirty="0"/>
              <a:t>Interestingly, one of the words translated “left” in the New Testament means gives the picture of being “second best” (from the point of view, of course, of a right handed person!)</a:t>
            </a:r>
          </a:p>
          <a:p>
            <a:pPr marL="171450" lvl="0" indent="-171450">
              <a:buFont typeface="Arial" panose="020B0604020202020204" pitchFamily="34" charset="0"/>
              <a:buChar char="•"/>
            </a:pPr>
            <a:r>
              <a:rPr lang="en-US" b="1" dirty="0"/>
              <a:t>Now, I am being a bit silly here, but it does help to show why in the New </a:t>
            </a:r>
            <a:r>
              <a:rPr lang="en-US" b="1" dirty="0" err="1"/>
              <a:t>Testamentt</a:t>
            </a:r>
            <a:endParaRPr lang="en-US" b="1" dirty="0"/>
          </a:p>
          <a:p>
            <a:pPr marL="628650" lvl="1" indent="-171450">
              <a:buFont typeface="Arial" panose="020B0604020202020204" pitchFamily="34" charset="0"/>
              <a:buChar char="•"/>
            </a:pPr>
            <a:r>
              <a:rPr lang="en-US" b="0" dirty="0"/>
              <a:t>The lost are said to be on the left hand in judgment</a:t>
            </a:r>
          </a:p>
          <a:p>
            <a:pPr marL="0" lvl="0" indent="0">
              <a:buFont typeface="Arial" panose="020B0604020202020204" pitchFamily="34" charset="0"/>
              <a:buNone/>
            </a:pPr>
            <a:r>
              <a:rPr lang="en-US" b="1" dirty="0"/>
              <a:t>(Matthew 25:32-33), </a:t>
            </a:r>
            <a:r>
              <a:rPr lang="en-US" i="1" dirty="0"/>
              <a:t>“All the nations will be gathered before Him, and He will separate them one from another, as a shepherd divides his sheep from the goats.</a:t>
            </a:r>
            <a:r>
              <a:rPr lang="en-US" i="1" baseline="30000" dirty="0"/>
              <a:t> 33</a:t>
            </a:r>
            <a:r>
              <a:rPr lang="en-US" i="1" dirty="0"/>
              <a:t> And He will set the sheep on His right hand, but the goats on the left.”</a:t>
            </a:r>
          </a:p>
          <a:p>
            <a:pPr marL="628650" lvl="1" indent="-171450">
              <a:buFont typeface="Arial" panose="020B0604020202020204" pitchFamily="34" charset="0"/>
              <a:buChar char="•"/>
            </a:pPr>
            <a:r>
              <a:rPr lang="en-US" b="0" dirty="0"/>
              <a:t>In our text, Paul and Barnabas were given the “right hand” of fellowship</a:t>
            </a:r>
          </a:p>
          <a:p>
            <a:pPr marL="0" lvl="0" indent="0">
              <a:buFont typeface="Arial" panose="020B0604020202020204" pitchFamily="34" charset="0"/>
              <a:buNone/>
            </a:pPr>
            <a:r>
              <a:rPr lang="en-US" b="1" dirty="0"/>
              <a:t>(Galatians 2:6-10), </a:t>
            </a:r>
            <a:r>
              <a:rPr lang="en-US" i="1" dirty="0"/>
              <a:t>“But from those who seemed to be something—whatever they were, it makes no difference to me; God shows personal favoritism to no man—for those who seemed to be something added nothing to me.</a:t>
            </a:r>
            <a:r>
              <a:rPr lang="en-US" i="1" baseline="30000" dirty="0"/>
              <a:t> 7</a:t>
            </a:r>
            <a:r>
              <a:rPr lang="en-US" i="1" dirty="0"/>
              <a:t> But on the contrary, when they saw that the gospel for the uncircumcised had been committed to me, as the gospel for the circumcised was to Peter</a:t>
            </a:r>
            <a:r>
              <a:rPr lang="en-US" i="1" baseline="30000" dirty="0"/>
              <a:t> 8</a:t>
            </a:r>
            <a:r>
              <a:rPr lang="en-US" i="1" dirty="0"/>
              <a:t> (for He who worked effectively in Peter for the apostleship to the circumcised also worked effectively in me toward the Gentiles),</a:t>
            </a:r>
            <a:r>
              <a:rPr lang="en-US" i="1" baseline="30000" dirty="0"/>
              <a:t> 9</a:t>
            </a:r>
            <a:r>
              <a:rPr lang="en-US" i="1" dirty="0"/>
              <a:t> and when James, Cephas, and John, who seemed to be pillars, perceived the grace that had been given to me, they gave me and Barnabas </a:t>
            </a:r>
            <a:r>
              <a:rPr lang="en-US" i="1" u="sng" dirty="0"/>
              <a:t>the right hand of fellowship</a:t>
            </a:r>
            <a:r>
              <a:rPr lang="en-US" i="1" dirty="0"/>
              <a:t>, that we should go to the Gentiles and they to the circumcised.</a:t>
            </a:r>
            <a:r>
              <a:rPr lang="en-US" i="1" baseline="30000" dirty="0"/>
              <a:t> 10</a:t>
            </a:r>
            <a:r>
              <a:rPr lang="en-US" i="1" dirty="0"/>
              <a:t> They desired only that we should remember the poor, the very thing which I also was eager to do.”</a:t>
            </a:r>
          </a:p>
          <a:p>
            <a:pPr marL="1085850" lvl="2" indent="-171450">
              <a:buFont typeface="Arial" panose="020B0604020202020204" pitchFamily="34" charset="0"/>
              <a:buChar char="•"/>
            </a:pPr>
            <a:r>
              <a:rPr lang="en-US" i="0" dirty="0"/>
              <a:t>In the context, the “right hand of fellowship” is stated as a positive thing. </a:t>
            </a:r>
          </a:p>
          <a:p>
            <a:pPr marL="1085850" lvl="2" indent="-171450">
              <a:buFont typeface="Arial" panose="020B0604020202020204" pitchFamily="34" charset="0"/>
              <a:buChar char="•"/>
            </a:pPr>
            <a:r>
              <a:rPr lang="en-US" i="0" dirty="0"/>
              <a:t>It has reference to the endorsement Paul received from the apostles in Jerusalem (James, Cephas and John) in his ministry to the Gentiles. </a:t>
            </a:r>
          </a:p>
          <a:p>
            <a:pPr marL="1085850" lvl="2" indent="-171450">
              <a:buFont typeface="Arial" panose="020B0604020202020204" pitchFamily="34" charset="0"/>
              <a:buChar char="•"/>
            </a:pPr>
            <a:r>
              <a:rPr lang="en-US" dirty="0"/>
              <a:t>The important question, we want to talk about today, is what is the nature of this fellowship the apostles enjoyed.</a:t>
            </a:r>
          </a:p>
        </p:txBody>
      </p:sp>
      <p:sp>
        <p:nvSpPr>
          <p:cNvPr id="4" name="Slide Number Placeholder 3"/>
          <p:cNvSpPr>
            <a:spLocks noGrp="1"/>
          </p:cNvSpPr>
          <p:nvPr>
            <p:ph type="sldNum" sz="quarter" idx="5"/>
          </p:nvPr>
        </p:nvSpPr>
        <p:spPr/>
        <p:txBody>
          <a:bodyPr/>
          <a:lstStyle/>
          <a:p>
            <a:fld id="{BA0EEB97-96A0-4AF9-A415-90FF33F8527A}" type="slidenum">
              <a:rPr lang="en-US" smtClean="0"/>
              <a:t>1</a:t>
            </a:fld>
            <a:endParaRPr lang="en-US"/>
          </a:p>
        </p:txBody>
      </p:sp>
    </p:spTree>
    <p:extLst>
      <p:ext uri="{BB962C8B-B14F-4D97-AF65-F5344CB8AC3E}">
        <p14:creationId xmlns:p14="http://schemas.microsoft.com/office/powerpoint/2010/main" val="2570912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Christian Fellowship:</a:t>
            </a:r>
          </a:p>
          <a:p>
            <a:pPr marL="171450" indent="-171450">
              <a:buFont typeface="Arial" panose="020B0604020202020204" pitchFamily="34" charset="0"/>
              <a:buChar char="•"/>
            </a:pPr>
            <a:r>
              <a:rPr lang="en-US" b="1" dirty="0"/>
              <a:t>Definition: koinonia </a:t>
            </a:r>
            <a:r>
              <a:rPr lang="en-US" sz="1200" b="0" dirty="0"/>
              <a:t>(</a:t>
            </a:r>
            <a:r>
              <a:rPr lang="el-GR" sz="1200" b="0" i="1" dirty="0">
                <a:solidFill>
                  <a:srgbClr val="627B9F"/>
                </a:solidFill>
                <a:effectLst/>
                <a:latin typeface="blbGentium"/>
              </a:rPr>
              <a:t>κοινωνία</a:t>
            </a:r>
            <a:r>
              <a:rPr lang="en-US" sz="1200" b="0" i="0" dirty="0">
                <a:solidFill>
                  <a:srgbClr val="627B9F"/>
                </a:solidFill>
                <a:effectLst/>
                <a:latin typeface="blbGentium"/>
              </a:rPr>
              <a:t>)</a:t>
            </a:r>
          </a:p>
          <a:p>
            <a:pPr marL="628650" lvl="1" indent="-171450" algn="l">
              <a:buFont typeface="Arial" panose="020B0604020202020204" pitchFamily="34" charset="0"/>
              <a:buChar char="•"/>
            </a:pPr>
            <a:r>
              <a:rPr lang="en-US" sz="1200" b="0" i="0" dirty="0">
                <a:solidFill>
                  <a:srgbClr val="627B9F"/>
                </a:solidFill>
                <a:effectLst/>
                <a:latin typeface="+mn-lt"/>
              </a:rPr>
              <a:t>Thayer: Fellowship, association, community, communion, joint participation, intercourse (</a:t>
            </a:r>
            <a:r>
              <a:rPr lang="en-US" b="0" i="0" dirty="0">
                <a:solidFill>
                  <a:srgbClr val="202124"/>
                </a:solidFill>
                <a:effectLst/>
                <a:latin typeface="+mn-lt"/>
              </a:rPr>
              <a:t>communication or dealings between individuals or groups.</a:t>
            </a:r>
          </a:p>
          <a:p>
            <a:pPr marL="628650" lvl="1" indent="-171450">
              <a:buFont typeface="Arial" panose="020B0604020202020204" pitchFamily="34" charset="0"/>
              <a:buChar char="•"/>
            </a:pPr>
            <a:r>
              <a:rPr lang="en-US" sz="1200" b="0" i="0" dirty="0">
                <a:solidFill>
                  <a:srgbClr val="627B9F"/>
                </a:solidFill>
                <a:effectLst/>
                <a:latin typeface="blbGentium"/>
              </a:rPr>
              <a:t>1) The share which one has in anything, participation</a:t>
            </a:r>
          </a:p>
          <a:p>
            <a:pPr marL="171450" lvl="0" indent="-171450">
              <a:buFont typeface="Arial" panose="020B0604020202020204" pitchFamily="34" charset="0"/>
              <a:buChar char="•"/>
            </a:pPr>
            <a:r>
              <a:rPr lang="en-US" sz="1200" b="1" i="0" dirty="0">
                <a:solidFill>
                  <a:srgbClr val="627B9F"/>
                </a:solidFill>
                <a:effectLst/>
                <a:latin typeface="blbGentium"/>
              </a:rPr>
              <a:t>The word is found 19 times in the Greek New Testament in various forms</a:t>
            </a:r>
          </a:p>
          <a:p>
            <a:pPr marL="171450" lvl="0" indent="-171450">
              <a:buFont typeface="Arial" panose="020B0604020202020204" pitchFamily="34" charset="0"/>
              <a:buChar char="•"/>
            </a:pPr>
            <a:r>
              <a:rPr lang="en-US" sz="1200" b="1" i="0" dirty="0">
                <a:solidFill>
                  <a:srgbClr val="627B9F"/>
                </a:solidFill>
                <a:effectLst/>
                <a:latin typeface="blbGentium"/>
              </a:rPr>
              <a:t>Translation in the NKJV: </a:t>
            </a:r>
          </a:p>
          <a:p>
            <a:pPr marL="628650" lvl="1" indent="-171450">
              <a:buFont typeface="Arial" panose="020B0604020202020204" pitchFamily="34" charset="0"/>
              <a:buChar char="•"/>
            </a:pPr>
            <a:r>
              <a:rPr lang="en-US" sz="1200" b="0" i="0" dirty="0">
                <a:solidFill>
                  <a:srgbClr val="627B9F"/>
                </a:solidFill>
                <a:effectLst/>
                <a:latin typeface="blbGentium"/>
              </a:rPr>
              <a:t>Fellowship (12 times)</a:t>
            </a:r>
          </a:p>
          <a:p>
            <a:pPr marL="628650" lvl="1" indent="-171450">
              <a:buFont typeface="Arial" panose="020B0604020202020204" pitchFamily="34" charset="0"/>
              <a:buChar char="•"/>
            </a:pPr>
            <a:r>
              <a:rPr lang="en-US" sz="1200" b="0" i="0" dirty="0">
                <a:solidFill>
                  <a:srgbClr val="627B9F"/>
                </a:solidFill>
                <a:effectLst/>
                <a:latin typeface="blbGentium"/>
              </a:rPr>
              <a:t>Communion (3 times)</a:t>
            </a:r>
          </a:p>
          <a:p>
            <a:pPr marL="628650" lvl="1" indent="-171450">
              <a:buFont typeface="Arial" panose="020B0604020202020204" pitchFamily="34" charset="0"/>
              <a:buChar char="•"/>
            </a:pPr>
            <a:r>
              <a:rPr lang="en-US" sz="1200" b="0" i="0" dirty="0">
                <a:solidFill>
                  <a:srgbClr val="627B9F"/>
                </a:solidFill>
                <a:effectLst/>
                <a:latin typeface="blbGentium"/>
              </a:rPr>
              <a:t>Sharing (2 times)</a:t>
            </a:r>
          </a:p>
          <a:p>
            <a:pPr marL="628650" lvl="1" indent="-171450">
              <a:buFont typeface="Arial" panose="020B0604020202020204" pitchFamily="34" charset="0"/>
              <a:buChar char="•"/>
            </a:pPr>
            <a:r>
              <a:rPr lang="en-US" sz="1200" b="0" i="0" dirty="0">
                <a:solidFill>
                  <a:srgbClr val="627B9F"/>
                </a:solidFill>
                <a:effectLst/>
                <a:latin typeface="blbGentium"/>
              </a:rPr>
              <a:t>Contribution (1 time)</a:t>
            </a:r>
          </a:p>
          <a:p>
            <a:pPr marL="628650" lvl="1" indent="-171450">
              <a:buFont typeface="Arial" panose="020B0604020202020204" pitchFamily="34" charset="0"/>
              <a:buChar char="•"/>
            </a:pPr>
            <a:r>
              <a:rPr lang="en-US" sz="1200" b="0" i="0" dirty="0">
                <a:solidFill>
                  <a:srgbClr val="627B9F"/>
                </a:solidFill>
                <a:effectLst/>
                <a:latin typeface="blbGentium"/>
              </a:rPr>
              <a:t>To share (1 time)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EEB97-96A0-4AF9-A415-90FF33F852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435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Context in which the word is translated Fellowship in the NKJV of the New Testament</a:t>
            </a:r>
          </a:p>
          <a:p>
            <a:pPr marL="171450" indent="-171450">
              <a:buFont typeface="Arial" panose="020B0604020202020204" pitchFamily="34" charset="0"/>
              <a:buChar char="•"/>
            </a:pPr>
            <a:r>
              <a:rPr lang="en-US" b="1" dirty="0"/>
              <a:t>(Acts 2:42) – Disciples continued in the “apostle’s doctrine and fellowship.”</a:t>
            </a:r>
          </a:p>
          <a:p>
            <a:pPr marL="628650" lvl="1" indent="-171450">
              <a:buFont typeface="Arial" panose="020B0604020202020204" pitchFamily="34" charset="0"/>
              <a:buChar char="•"/>
            </a:pPr>
            <a:r>
              <a:rPr lang="en-US" b="0" dirty="0"/>
              <a:t>Joint participation in the Christian faith.  In the presence of the apostles.</a:t>
            </a:r>
          </a:p>
          <a:p>
            <a:pPr marL="171450" lvl="0" indent="-171450">
              <a:buFont typeface="Arial" panose="020B0604020202020204" pitchFamily="34" charset="0"/>
              <a:buChar char="•"/>
            </a:pPr>
            <a:r>
              <a:rPr lang="en-US" b="1" dirty="0"/>
              <a:t>(1 Corinthians 1:9) – God’s faithfulness to those who are obedient, to call them into fellowship with Jesus Christ</a:t>
            </a:r>
          </a:p>
          <a:p>
            <a:pPr marL="628650" lvl="1" indent="-171450">
              <a:buFont typeface="Arial" panose="020B0604020202020204" pitchFamily="34" charset="0"/>
              <a:buChar char="•"/>
            </a:pPr>
            <a:r>
              <a:rPr lang="en-US" b="0" dirty="0"/>
              <a:t>Again, a reference to a spiritual kinship between God’s adopted children, and His only begotten</a:t>
            </a:r>
          </a:p>
          <a:p>
            <a:pPr marL="171450" lvl="0" indent="-171450">
              <a:buFont typeface="Arial" panose="020B0604020202020204" pitchFamily="34" charset="0"/>
              <a:buChar char="•"/>
            </a:pPr>
            <a:r>
              <a:rPr lang="en-US" b="1" dirty="0"/>
              <a:t>(2 Corinthians 8:4) – the Macedonians desired that Paul would take the money they had raised</a:t>
            </a:r>
          </a:p>
          <a:p>
            <a:pPr marL="628650" lvl="1" indent="-171450">
              <a:buFont typeface="Arial" panose="020B0604020202020204" pitchFamily="34" charset="0"/>
              <a:buChar char="•"/>
            </a:pPr>
            <a:r>
              <a:rPr lang="en-US" b="0" dirty="0"/>
              <a:t>To take what they were SHARING to the indigent saints in Judea</a:t>
            </a:r>
          </a:p>
          <a:p>
            <a:pPr marL="628650" lvl="1" indent="-171450">
              <a:buFont typeface="Arial" panose="020B0604020202020204" pitchFamily="34" charset="0"/>
              <a:buChar char="•"/>
            </a:pPr>
            <a:r>
              <a:rPr lang="en-US" b="0" dirty="0"/>
              <a:t>Understand, though benevolence is a physical act (like hospitality) it is a spiritual sacrifice.</a:t>
            </a:r>
          </a:p>
          <a:p>
            <a:pPr marL="171450" lvl="0" indent="-171450">
              <a:buFont typeface="Arial" panose="020B0604020202020204" pitchFamily="34" charset="0"/>
              <a:buChar char="•"/>
            </a:pPr>
            <a:r>
              <a:rPr lang="en-US" b="1" dirty="0"/>
              <a:t>(Galatians 2:9) – The right hand of fellowship</a:t>
            </a:r>
          </a:p>
          <a:p>
            <a:pPr marL="628650" lvl="1" indent="-171450">
              <a:buFont typeface="Arial" panose="020B0604020202020204" pitchFamily="34" charset="0"/>
              <a:buChar char="•"/>
            </a:pPr>
            <a:r>
              <a:rPr lang="en-US" b="0" dirty="0"/>
              <a:t>The endorsement of Peter, James and John.  </a:t>
            </a:r>
          </a:p>
          <a:p>
            <a:pPr marL="628650" lvl="1" indent="-171450">
              <a:buFont typeface="Arial" panose="020B0604020202020204" pitchFamily="34" charset="0"/>
              <a:buChar char="•"/>
            </a:pPr>
            <a:r>
              <a:rPr lang="en-US" b="0" dirty="0"/>
              <a:t>They were approving and lending their support and participation in Paul’s efforts to evangelize the Gentiles</a:t>
            </a:r>
          </a:p>
          <a:p>
            <a:pPr marL="171450" lvl="0" indent="-171450">
              <a:buFont typeface="Arial" panose="020B0604020202020204" pitchFamily="34" charset="0"/>
              <a:buChar char="•"/>
            </a:pPr>
            <a:r>
              <a:rPr lang="en-US" b="1" dirty="0"/>
              <a:t>(Ephesians 3:9) – Paul’s purpose is to make all see what is the </a:t>
            </a:r>
            <a:r>
              <a:rPr lang="en-US" b="1" i="1" dirty="0"/>
              <a:t>“fellowship of the mystery”</a:t>
            </a:r>
          </a:p>
          <a:p>
            <a:pPr marL="628650" lvl="1" indent="-171450">
              <a:buFont typeface="Arial" panose="020B0604020202020204" pitchFamily="34" charset="0"/>
              <a:buChar char="•"/>
            </a:pPr>
            <a:r>
              <a:rPr lang="en-US" b="0" dirty="0"/>
              <a:t>A reference to the redemption accomplished through Jesus Christ</a:t>
            </a:r>
          </a:p>
          <a:p>
            <a:pPr marL="628650" lvl="1" indent="-171450">
              <a:buFont typeface="Arial" panose="020B0604020202020204" pitchFamily="34" charset="0"/>
              <a:buChar char="•"/>
            </a:pPr>
            <a:r>
              <a:rPr lang="en-US" b="0" dirty="0"/>
              <a:t>Hidden through the ages, but made known by Paul, and the church according to God’s eternal purpose</a:t>
            </a:r>
          </a:p>
          <a:p>
            <a:pPr marL="171450" lvl="0" indent="-171450">
              <a:buFont typeface="Arial" panose="020B0604020202020204" pitchFamily="34" charset="0"/>
              <a:buChar char="•"/>
            </a:pPr>
            <a:r>
              <a:rPr lang="en-US" b="1" dirty="0"/>
              <a:t>(Philippians 1:5) – Fellowship in the gospel</a:t>
            </a:r>
          </a:p>
          <a:p>
            <a:pPr marL="628650" lvl="1" indent="-171450">
              <a:buFont typeface="Arial" panose="020B0604020202020204" pitchFamily="34" charset="0"/>
              <a:buChar char="•"/>
            </a:pPr>
            <a:r>
              <a:rPr lang="en-US" b="0" dirty="0"/>
              <a:t>The monetary support sent to Paul by the Philippians as he ministered in the Word</a:t>
            </a:r>
          </a:p>
          <a:p>
            <a:pPr marL="628650" lvl="1" indent="-171450">
              <a:buFont typeface="Arial" panose="020B0604020202020204" pitchFamily="34" charset="0"/>
              <a:buChar char="•"/>
            </a:pPr>
            <a:r>
              <a:rPr lang="en-US" b="0" dirty="0"/>
              <a:t>Note:  Support of evangelist is a form of fellowship (jointly participate in the preaching).</a:t>
            </a:r>
          </a:p>
          <a:p>
            <a:pPr marL="628650" lvl="1" indent="-171450">
              <a:buFont typeface="Arial" panose="020B0604020202020204" pitchFamily="34" charset="0"/>
              <a:buChar char="•"/>
            </a:pPr>
            <a:r>
              <a:rPr lang="en-US" b="0" dirty="0"/>
              <a:t>That is why we are not to support in any way the teaching of error!</a:t>
            </a:r>
          </a:p>
          <a:p>
            <a:pPr marL="0" lvl="0" indent="0">
              <a:buFont typeface="Arial" panose="020B0604020202020204" pitchFamily="34" charset="0"/>
              <a:buNone/>
            </a:pPr>
            <a:r>
              <a:rPr lang="en-US" b="1" dirty="0"/>
              <a:t>(2 John 10-11), </a:t>
            </a:r>
            <a:r>
              <a:rPr lang="en-US" i="1" dirty="0"/>
              <a:t>“If anyone comes to you and does not bring this doctrine, do not receive him into your house nor greet him;</a:t>
            </a:r>
            <a:r>
              <a:rPr lang="en-US" i="1" baseline="30000" dirty="0"/>
              <a:t> 11</a:t>
            </a:r>
            <a:r>
              <a:rPr lang="en-US" i="1" dirty="0"/>
              <a:t> for he who greets him </a:t>
            </a:r>
            <a:r>
              <a:rPr lang="en-US" i="1" u="sng" dirty="0"/>
              <a:t>shares</a:t>
            </a:r>
            <a:r>
              <a:rPr lang="en-US" i="1" dirty="0"/>
              <a:t> in his evil deeds.”</a:t>
            </a:r>
          </a:p>
          <a:p>
            <a:pPr marL="628650" lvl="1" indent="-171450">
              <a:buFont typeface="Arial" panose="020B0604020202020204" pitchFamily="34" charset="0"/>
              <a:buChar char="•"/>
            </a:pPr>
            <a:r>
              <a:rPr lang="en-US" b="0" i="0" dirty="0">
                <a:latin typeface="+mn-lt"/>
              </a:rPr>
              <a:t>This word in 2 John 11 is actually the noun form of our word (</a:t>
            </a:r>
            <a:r>
              <a:rPr lang="en-US" b="0" i="0" dirty="0" err="1">
                <a:solidFill>
                  <a:srgbClr val="0A0A0A"/>
                </a:solidFill>
                <a:effectLst/>
                <a:latin typeface="+mn-lt"/>
              </a:rPr>
              <a:t>koinōnós</a:t>
            </a:r>
            <a:r>
              <a:rPr lang="en-US" b="0" i="0" dirty="0">
                <a:solidFill>
                  <a:srgbClr val="0A0A0A"/>
                </a:solidFill>
                <a:effectLst/>
                <a:latin typeface="+mn-lt"/>
              </a:rPr>
              <a:t>) a partaker or partner.</a:t>
            </a:r>
          </a:p>
          <a:p>
            <a:pPr marL="171450" lvl="0" indent="-171450">
              <a:buFont typeface="Arial" panose="020B0604020202020204" pitchFamily="34" charset="0"/>
              <a:buChar char="•"/>
            </a:pPr>
            <a:r>
              <a:rPr lang="en-US" b="1" i="0" dirty="0">
                <a:solidFill>
                  <a:srgbClr val="0A0A0A"/>
                </a:solidFill>
                <a:effectLst/>
                <a:latin typeface="+mn-lt"/>
              </a:rPr>
              <a:t>(Philippians 3:10) – Paul gave himself over to the Lord completely so that he would “know Him”</a:t>
            </a:r>
          </a:p>
          <a:p>
            <a:pPr marL="628650" lvl="1" indent="-171450">
              <a:buFont typeface="Arial" panose="020B0604020202020204" pitchFamily="34" charset="0"/>
              <a:buChar char="•"/>
            </a:pPr>
            <a:r>
              <a:rPr lang="en-US" b="0" i="0" dirty="0">
                <a:solidFill>
                  <a:srgbClr val="0A0A0A"/>
                </a:solidFill>
                <a:effectLst/>
                <a:latin typeface="+mn-lt"/>
              </a:rPr>
              <a:t>He wanted to know the power of His resurrection</a:t>
            </a:r>
          </a:p>
          <a:p>
            <a:pPr marL="628650" lvl="1" indent="-171450">
              <a:buFont typeface="Arial" panose="020B0604020202020204" pitchFamily="34" charset="0"/>
              <a:buChar char="•"/>
            </a:pPr>
            <a:r>
              <a:rPr lang="en-US" b="0" i="0" dirty="0">
                <a:solidFill>
                  <a:srgbClr val="0A0A0A"/>
                </a:solidFill>
                <a:effectLst/>
                <a:latin typeface="+mn-lt"/>
              </a:rPr>
              <a:t>He wanted to know the fellowship of His sufferings</a:t>
            </a:r>
          </a:p>
          <a:p>
            <a:pPr marL="171450" lvl="0" indent="-171450">
              <a:buFont typeface="Arial" panose="020B0604020202020204" pitchFamily="34" charset="0"/>
              <a:buChar char="•"/>
            </a:pPr>
            <a:r>
              <a:rPr lang="en-US" b="1" i="0" dirty="0">
                <a:solidFill>
                  <a:srgbClr val="0A0A0A"/>
                </a:solidFill>
                <a:effectLst/>
                <a:latin typeface="+mn-lt"/>
              </a:rPr>
              <a:t>(1 John 1:3) – used two times here</a:t>
            </a:r>
          </a:p>
          <a:p>
            <a:pPr marL="628650" lvl="1" indent="-171450">
              <a:buFont typeface="Arial" panose="020B0604020202020204" pitchFamily="34" charset="0"/>
              <a:buChar char="•"/>
            </a:pPr>
            <a:r>
              <a:rPr lang="en-US" b="0" i="0" dirty="0">
                <a:solidFill>
                  <a:srgbClr val="0A0A0A"/>
                </a:solidFill>
                <a:effectLst/>
                <a:latin typeface="+mn-lt"/>
              </a:rPr>
              <a:t>Referencing the spiritual fellowship we have with one another as Christians</a:t>
            </a:r>
          </a:p>
          <a:p>
            <a:pPr marL="628650" lvl="1" indent="-171450">
              <a:buFont typeface="Arial" panose="020B0604020202020204" pitchFamily="34" charset="0"/>
              <a:buChar char="•"/>
            </a:pPr>
            <a:r>
              <a:rPr lang="en-US" b="0" i="0" dirty="0">
                <a:solidFill>
                  <a:srgbClr val="0A0A0A"/>
                </a:solidFill>
                <a:effectLst/>
                <a:latin typeface="+mn-lt"/>
              </a:rPr>
              <a:t>Referencing the spiritual fellowship we have with the Father, and His Son Jesus Christ</a:t>
            </a:r>
          </a:p>
          <a:p>
            <a:pPr marL="171450" lvl="0" indent="-171450">
              <a:buFont typeface="Arial" panose="020B0604020202020204" pitchFamily="34" charset="0"/>
              <a:buChar char="•"/>
            </a:pPr>
            <a:r>
              <a:rPr lang="en-US" b="1" i="0" dirty="0">
                <a:solidFill>
                  <a:srgbClr val="0A0A0A"/>
                </a:solidFill>
                <a:effectLst/>
                <a:latin typeface="+mn-lt"/>
              </a:rPr>
              <a:t>(1 John 1:6,7) – Expressing the importance of walking in the light rather than darkness</a:t>
            </a:r>
          </a:p>
          <a:p>
            <a:pPr marL="628650" lvl="1" indent="-171450">
              <a:buFont typeface="Arial" panose="020B0604020202020204" pitchFamily="34" charset="0"/>
              <a:buChar char="•"/>
            </a:pPr>
            <a:r>
              <a:rPr lang="en-US" b="0" i="0" dirty="0">
                <a:solidFill>
                  <a:srgbClr val="0A0A0A"/>
                </a:solidFill>
                <a:effectLst/>
                <a:latin typeface="+mn-lt"/>
              </a:rPr>
              <a:t>If we walk in darkness we lie if we say we are in fellowship with God</a:t>
            </a:r>
          </a:p>
          <a:p>
            <a:pPr marL="628650" lvl="1" indent="-171450">
              <a:buFont typeface="Arial" panose="020B0604020202020204" pitchFamily="34" charset="0"/>
              <a:buChar char="•"/>
            </a:pPr>
            <a:r>
              <a:rPr lang="en-US" b="0" i="0" dirty="0">
                <a:solidFill>
                  <a:srgbClr val="0A0A0A"/>
                </a:solidFill>
                <a:effectLst/>
                <a:latin typeface="+mn-lt"/>
              </a:rPr>
              <a:t>If we walk in the light, we have fellowship with one another, and are cleansed from sin</a:t>
            </a:r>
            <a:endParaRPr lang="en-US" b="0" i="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EEB97-96A0-4AF9-A415-90FF33F852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243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Other ways the word koinonia is translated in their own contexts:</a:t>
            </a:r>
          </a:p>
          <a:p>
            <a:r>
              <a:rPr lang="en-US" b="1" dirty="0"/>
              <a:t>Communion</a:t>
            </a:r>
          </a:p>
          <a:p>
            <a:pPr marL="171450" indent="-171450">
              <a:buFont typeface="Arial" panose="020B0604020202020204" pitchFamily="34" charset="0"/>
              <a:buChar char="•"/>
            </a:pPr>
            <a:r>
              <a:rPr lang="en-US" b="1" dirty="0"/>
              <a:t>(1 Corinthians 10:6) – A reference to the observation of the Lord’s Supper</a:t>
            </a:r>
          </a:p>
          <a:p>
            <a:pPr marL="628650" lvl="1" indent="-171450">
              <a:buFont typeface="Arial" panose="020B0604020202020204" pitchFamily="34" charset="0"/>
              <a:buChar char="•"/>
            </a:pPr>
            <a:r>
              <a:rPr lang="en-US" dirty="0"/>
              <a:t>When we take the cup, we SHARE the blood of Christ</a:t>
            </a:r>
          </a:p>
          <a:p>
            <a:pPr marL="628650" lvl="1" indent="-171450">
              <a:buFont typeface="Arial" panose="020B0604020202020204" pitchFamily="34" charset="0"/>
              <a:buChar char="•"/>
            </a:pPr>
            <a:r>
              <a:rPr lang="en-US" dirty="0"/>
              <a:t>When we break the bread and eat it, we SHARE in the body of Christ</a:t>
            </a:r>
          </a:p>
          <a:p>
            <a:pPr marL="628650" lvl="1" indent="-171450">
              <a:buFont typeface="Arial" panose="020B0604020202020204" pitchFamily="34" charset="0"/>
              <a:buChar char="•"/>
            </a:pPr>
            <a:r>
              <a:rPr lang="en-US" dirty="0"/>
              <a:t>For we ALL “partake” of that one bread.</a:t>
            </a:r>
          </a:p>
          <a:p>
            <a:pPr marL="171450" lvl="0" indent="-171450">
              <a:buFont typeface="Arial" panose="020B0604020202020204" pitchFamily="34" charset="0"/>
              <a:buChar char="•"/>
            </a:pPr>
            <a:r>
              <a:rPr lang="en-US" b="1" dirty="0"/>
              <a:t>(2 Corinthians 6:14) – Certain things we must not have communion with!</a:t>
            </a:r>
          </a:p>
          <a:p>
            <a:pPr marL="628650" lvl="1" indent="-171450">
              <a:buFont typeface="Arial" panose="020B0604020202020204" pitchFamily="34" charset="0"/>
              <a:buChar char="•"/>
            </a:pPr>
            <a:r>
              <a:rPr lang="en-US" dirty="0"/>
              <a:t>Note:  The word translated fellowship first (righteousness with lawlessness) is a different Greek word, </a:t>
            </a:r>
            <a:r>
              <a:rPr lang="en-US" b="0" dirty="0">
                <a:latin typeface="+mn-lt"/>
              </a:rPr>
              <a:t>(</a:t>
            </a:r>
            <a:r>
              <a:rPr lang="en-US" b="0" i="0" dirty="0" err="1">
                <a:solidFill>
                  <a:srgbClr val="0A0A0A"/>
                </a:solidFill>
                <a:effectLst/>
                <a:latin typeface="+mn-lt"/>
              </a:rPr>
              <a:t>metochḗ</a:t>
            </a:r>
            <a:r>
              <a:rPr lang="en-US" b="0" dirty="0">
                <a:latin typeface="+mn-lt"/>
              </a:rPr>
              <a:t>), </a:t>
            </a:r>
            <a:r>
              <a:rPr lang="en-US" dirty="0"/>
              <a:t>but identical in meaning (Strong: participation. i.e. – intercourse, fellowship)</a:t>
            </a:r>
          </a:p>
          <a:p>
            <a:pPr marL="171450" lvl="0" indent="-171450">
              <a:buFont typeface="Arial" panose="020B0604020202020204" pitchFamily="34" charset="0"/>
              <a:buChar char="•"/>
            </a:pPr>
            <a:r>
              <a:rPr lang="en-US" b="1" dirty="0"/>
              <a:t>(2 Corinthians 13:14) – “the communion of the Holy Spirit”</a:t>
            </a:r>
          </a:p>
          <a:p>
            <a:pPr marL="628650" lvl="1" indent="-171450">
              <a:buFont typeface="Arial" panose="020B0604020202020204" pitchFamily="34" charset="0"/>
              <a:buChar char="•"/>
            </a:pPr>
            <a:r>
              <a:rPr lang="en-US" dirty="0"/>
              <a:t>Paul desired that they have a fellowship, or partaking, of the Holy Spirit</a:t>
            </a:r>
          </a:p>
          <a:p>
            <a:pPr marL="628650" lvl="1" indent="-171450">
              <a:buFont typeface="Arial" panose="020B0604020202020204" pitchFamily="34" charset="0"/>
              <a:buChar char="•"/>
            </a:pPr>
            <a:r>
              <a:rPr lang="en-US" dirty="0"/>
              <a:t>In addition to enjoying the grace of Christ, and the Love of God</a:t>
            </a:r>
          </a:p>
          <a:p>
            <a:pPr marL="0" lvl="0" indent="0">
              <a:buFont typeface="Arial" panose="020B0604020202020204" pitchFamily="34" charset="0"/>
              <a:buNone/>
            </a:pPr>
            <a:r>
              <a:rPr lang="en-US" b="1" dirty="0"/>
              <a:t>Sharing</a:t>
            </a:r>
          </a:p>
          <a:p>
            <a:pPr marL="171450" lvl="0" indent="-171450">
              <a:buFont typeface="Arial" panose="020B0604020202020204" pitchFamily="34" charset="0"/>
              <a:buChar char="•"/>
            </a:pPr>
            <a:r>
              <a:rPr lang="en-US" b="1" dirty="0"/>
              <a:t>(Philemon 6) – Paul’s prayer for faithful Philemon</a:t>
            </a:r>
          </a:p>
          <a:p>
            <a:pPr marL="628650" lvl="1" indent="-171450">
              <a:buFont typeface="Arial" panose="020B0604020202020204" pitchFamily="34" charset="0"/>
              <a:buChar char="•"/>
            </a:pPr>
            <a:r>
              <a:rPr lang="en-US" b="0" dirty="0"/>
              <a:t>Philemon was commended because he had love and faith for Jesus, and for the saints</a:t>
            </a:r>
          </a:p>
          <a:p>
            <a:pPr marL="628650" lvl="1" indent="-171450">
              <a:buFont typeface="Arial" panose="020B0604020202020204" pitchFamily="34" charset="0"/>
              <a:buChar char="•"/>
            </a:pPr>
            <a:r>
              <a:rPr lang="en-US" b="0" dirty="0"/>
              <a:t>His desire was that Philemon’s efforts in “sharing” his faith, would be effective</a:t>
            </a:r>
          </a:p>
          <a:p>
            <a:pPr marL="171450" lvl="0" indent="-171450">
              <a:buFont typeface="Arial" panose="020B0604020202020204" pitchFamily="34" charset="0"/>
              <a:buChar char="•"/>
            </a:pPr>
            <a:r>
              <a:rPr lang="en-US" b="1" dirty="0"/>
              <a:t>(2 Corinthians 9:13) – Paul’s commendation at the “liberal sharing”</a:t>
            </a:r>
          </a:p>
          <a:p>
            <a:pPr marL="628650" lvl="1" indent="-171450">
              <a:buFont typeface="Arial" panose="020B0604020202020204" pitchFamily="34" charset="0"/>
              <a:buChar char="•"/>
            </a:pPr>
            <a:r>
              <a:rPr lang="en-US" b="0" dirty="0"/>
              <a:t>It supplied the needs of the saints</a:t>
            </a:r>
          </a:p>
          <a:p>
            <a:pPr marL="628650" lvl="1" indent="-171450">
              <a:buFont typeface="Arial" panose="020B0604020202020204" pitchFamily="34" charset="0"/>
              <a:buChar char="•"/>
            </a:pPr>
            <a:r>
              <a:rPr lang="en-US" b="0" dirty="0"/>
              <a:t>It led to an abundance of thanksgivings being offered up to God</a:t>
            </a:r>
          </a:p>
          <a:p>
            <a:pPr marL="628650" lvl="1" indent="-171450">
              <a:buFont typeface="Arial" panose="020B0604020202020204" pitchFamily="34" charset="0"/>
              <a:buChar char="•"/>
            </a:pPr>
            <a:r>
              <a:rPr lang="en-US" b="0" dirty="0"/>
              <a:t>It led men to glorify God because of their ministry</a:t>
            </a:r>
          </a:p>
          <a:p>
            <a:pPr marL="0" lvl="0" indent="0">
              <a:buFont typeface="Arial" panose="020B0604020202020204" pitchFamily="34" charset="0"/>
              <a:buNone/>
            </a:pPr>
            <a:r>
              <a:rPr lang="en-US" b="1" dirty="0"/>
              <a:t>Contribution</a:t>
            </a:r>
          </a:p>
          <a:p>
            <a:pPr marL="171450" lvl="0" indent="-171450">
              <a:buFont typeface="Arial" panose="020B0604020202020204" pitchFamily="34" charset="0"/>
              <a:buChar char="•"/>
            </a:pPr>
            <a:r>
              <a:rPr lang="en-US" b="1" dirty="0"/>
              <a:t>(Romans 15:26) – The Macedonians and those in Achaia had made a contribution (Jointly participated in the offering of money) to be given to the poor saints in Jerusalem</a:t>
            </a:r>
          </a:p>
          <a:p>
            <a:pPr marL="0" lvl="0" indent="0">
              <a:buFontTx/>
              <a:buNone/>
            </a:pPr>
            <a:r>
              <a:rPr lang="en-US" b="1" dirty="0"/>
              <a:t>(1 Corinthians 16:1), </a:t>
            </a:r>
            <a:r>
              <a:rPr lang="en-US" i="1" dirty="0"/>
              <a:t>“Now concerning the collection for the saints, as I have given orders to the churches of Galatia, so you must do </a:t>
            </a:r>
            <a:r>
              <a:rPr lang="en-US" i="1" u="sng" dirty="0"/>
              <a:t>also</a:t>
            </a:r>
            <a:r>
              <a:rPr lang="en-US" i="1" dirty="0"/>
              <a:t>.”</a:t>
            </a:r>
          </a:p>
          <a:p>
            <a:pPr marL="628650" lvl="1" indent="-171450">
              <a:buFont typeface="Arial" panose="020B0604020202020204" pitchFamily="34" charset="0"/>
              <a:buChar char="•"/>
            </a:pPr>
            <a:r>
              <a:rPr lang="en-US" b="0" i="0" dirty="0"/>
              <a:t>Contributions were taken from numerous congregations.  They all had a part (fellowship) in helping the indigent saints.</a:t>
            </a:r>
          </a:p>
          <a:p>
            <a:pPr marL="0" lvl="0" indent="0">
              <a:buFont typeface="Arial" panose="020B0604020202020204" pitchFamily="34" charset="0"/>
              <a:buNone/>
            </a:pPr>
            <a:r>
              <a:rPr lang="en-US" b="1" i="0" dirty="0"/>
              <a:t>to share</a:t>
            </a:r>
          </a:p>
          <a:p>
            <a:pPr marL="171450" lvl="0" indent="-171450">
              <a:buFont typeface="Arial" panose="020B0604020202020204" pitchFamily="34" charset="0"/>
              <a:buChar char="•"/>
            </a:pPr>
            <a:r>
              <a:rPr lang="en-US" b="1" i="0" dirty="0"/>
              <a:t>(Hebrews 13:16) – Among the various exhortations given at the end of the book</a:t>
            </a:r>
          </a:p>
          <a:p>
            <a:pPr marL="628650" lvl="1" indent="-171450">
              <a:buFont typeface="Arial" panose="020B0604020202020204" pitchFamily="34" charset="0"/>
              <a:buChar char="•"/>
            </a:pPr>
            <a:r>
              <a:rPr lang="en-US" b="0" i="0" dirty="0"/>
              <a:t>To do good </a:t>
            </a:r>
            <a:r>
              <a:rPr lang="en-US" b="0" i="1" dirty="0"/>
              <a:t>“and to share”, </a:t>
            </a:r>
            <a:r>
              <a:rPr lang="en-US" b="0" i="0" dirty="0"/>
              <a:t>for with such sacrifices God is well pleased</a:t>
            </a:r>
          </a:p>
          <a:p>
            <a:pPr marL="628650" lvl="1" indent="-171450">
              <a:buFont typeface="Arial" panose="020B0604020202020204" pitchFamily="34" charset="0"/>
              <a:buChar char="•"/>
            </a:pPr>
            <a:r>
              <a:rPr lang="en-US" b="0" i="0" dirty="0"/>
              <a:t>Again, hospitality, benevolence and offering such physical sacrifices is a spiritual form of fellowship.</a:t>
            </a:r>
          </a:p>
          <a:p>
            <a:pPr marL="628650" lvl="1" indent="-171450">
              <a:buFont typeface="Arial" panose="020B0604020202020204" pitchFamily="34" charset="0"/>
              <a:buChar char="•"/>
            </a:pPr>
            <a:endParaRPr lang="en-US" b="0" i="0" dirty="0"/>
          </a:p>
          <a:p>
            <a:pPr marL="0" lvl="0" indent="0">
              <a:buFont typeface="Arial" panose="020B0604020202020204" pitchFamily="34" charset="0"/>
              <a:buNone/>
            </a:pPr>
            <a:r>
              <a:rPr lang="en-US" b="1" i="0" dirty="0"/>
              <a:t>The Christian concept of fellowship has been misunderstood and distorted in our time.</a:t>
            </a:r>
          </a:p>
          <a:p>
            <a:pPr marL="628650" lvl="1" indent="-171450">
              <a:buFont typeface="Arial" panose="020B0604020202020204" pitchFamily="34" charset="0"/>
              <a:buChar char="•"/>
            </a:pPr>
            <a:r>
              <a:rPr lang="en-US" b="0" i="0" dirty="0"/>
              <a:t>It is not accomplished by eating a common meal together</a:t>
            </a:r>
          </a:p>
          <a:p>
            <a:pPr marL="628650" lvl="1" indent="-171450">
              <a:buFont typeface="Arial" panose="020B0604020202020204" pitchFamily="34" charset="0"/>
              <a:buChar char="•"/>
            </a:pPr>
            <a:r>
              <a:rPr lang="en-US" b="0" i="0" dirty="0"/>
              <a:t>It is not accomplished by playing softball together</a:t>
            </a:r>
          </a:p>
          <a:p>
            <a:pPr marL="628650" lvl="1" indent="-171450">
              <a:buFont typeface="Arial" panose="020B0604020202020204" pitchFamily="34" charset="0"/>
              <a:buChar char="•"/>
            </a:pPr>
            <a:r>
              <a:rPr lang="en-US" b="0" i="0" dirty="0"/>
              <a:t>It is not accomplished by joining the FCA (fellowship of Christian athletes) or a local fellowship of Christian business men</a:t>
            </a:r>
          </a:p>
          <a:p>
            <a:pPr marL="171450" lvl="0" indent="-171450">
              <a:buFont typeface="Arial" panose="020B0604020202020204" pitchFamily="34" charset="0"/>
              <a:buChar char="•"/>
            </a:pPr>
            <a:r>
              <a:rPr lang="en-US" b="1" i="0" dirty="0"/>
              <a:t>It is a spiritual relationship that is demonstrated in the participation in the spiritual works that God has ordained.</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EEB97-96A0-4AF9-A415-90FF33F852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830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Nature of Fellowship</a:t>
            </a:r>
          </a:p>
          <a:p>
            <a:pPr marL="171450" indent="-171450">
              <a:buFont typeface="Arial" panose="020B0604020202020204" pitchFamily="34" charset="0"/>
              <a:buChar char="•"/>
            </a:pPr>
            <a:r>
              <a:rPr lang="en-US" b="1" dirty="0"/>
              <a:t>The Principle is revealed in 1 John</a:t>
            </a:r>
          </a:p>
          <a:p>
            <a:pPr marL="0" indent="0">
              <a:buFont typeface="Arial" panose="020B0604020202020204" pitchFamily="34" charset="0"/>
              <a:buNone/>
            </a:pPr>
            <a:r>
              <a:rPr lang="en-US" b="1" dirty="0"/>
              <a:t>(1 John 1:1-3), </a:t>
            </a:r>
            <a:r>
              <a:rPr lang="en-US" i="1" dirty="0"/>
              <a:t>“That which was from the beginning, which we have heard, which we have seen with our eyes, which we have looked upon, and our hands have handled, concerning the Word of life—</a:t>
            </a:r>
            <a:r>
              <a:rPr lang="en-US" i="1" baseline="30000" dirty="0"/>
              <a:t> 2</a:t>
            </a:r>
            <a:r>
              <a:rPr lang="en-US" i="1" dirty="0"/>
              <a:t> the life was manifested, and we have seen, and bear witness, and declare to you that eternal life which was with the Father and was manifested to us—</a:t>
            </a:r>
            <a:r>
              <a:rPr lang="en-US" i="1" baseline="30000" dirty="0"/>
              <a:t> 3</a:t>
            </a:r>
            <a:r>
              <a:rPr lang="en-US" i="1" dirty="0"/>
              <a:t> that which we have seen and heard we declare to you, that you also may have fellowship with us; and truly our fellowship is with the Father and with His Son Jesus Christ.”</a:t>
            </a:r>
            <a:endParaRPr lang="en-US" sz="1200" b="0" i="0" dirty="0">
              <a:solidFill>
                <a:srgbClr val="627B9F"/>
              </a:solidFill>
              <a:effectLst/>
              <a:latin typeface="blbGentium"/>
            </a:endParaRPr>
          </a:p>
          <a:p>
            <a:pPr marL="628650" lvl="1" indent="-171450">
              <a:buFont typeface="Arial" panose="020B0604020202020204" pitchFamily="34" charset="0"/>
              <a:buChar char="•"/>
            </a:pPr>
            <a:r>
              <a:rPr lang="en-US" i="0" dirty="0"/>
              <a:t>John and the other apostles had experienced the gospel and responded to it.</a:t>
            </a:r>
          </a:p>
          <a:p>
            <a:pPr marL="628650" lvl="1" indent="-171450">
              <a:buFont typeface="Arial" panose="020B0604020202020204" pitchFamily="34" charset="0"/>
              <a:buChar char="•"/>
            </a:pPr>
            <a:r>
              <a:rPr lang="en-US" i="0" dirty="0"/>
              <a:t>They were in fellowship with God</a:t>
            </a:r>
          </a:p>
          <a:p>
            <a:pPr marL="628650" lvl="1" indent="-171450">
              <a:buFont typeface="Arial" panose="020B0604020202020204" pitchFamily="34" charset="0"/>
              <a:buChar char="•"/>
            </a:pPr>
            <a:r>
              <a:rPr lang="en-US" i="0" dirty="0"/>
              <a:t>John declared that gospel to others, so that they would believe and respond to it.</a:t>
            </a:r>
          </a:p>
          <a:p>
            <a:pPr marL="628650" lvl="1" indent="-171450">
              <a:buFont typeface="Arial" panose="020B0604020202020204" pitchFamily="34" charset="0"/>
              <a:buChar char="•"/>
            </a:pPr>
            <a:r>
              <a:rPr lang="en-US" i="0" dirty="0"/>
              <a:t>When they did so, they would have fellowship with John</a:t>
            </a:r>
          </a:p>
          <a:p>
            <a:pPr marL="628650" lvl="1" indent="-171450">
              <a:buFont typeface="Arial" panose="020B0604020202020204" pitchFamily="34" charset="0"/>
              <a:buChar char="•"/>
            </a:pPr>
            <a:r>
              <a:rPr lang="en-US" i="0" dirty="0"/>
              <a:t>How does this happen?  Because in responding, they enter into fellowship with the Father and His Son, Jesus Christ!</a:t>
            </a:r>
          </a:p>
          <a:p>
            <a:pPr marL="0" lvl="0" indent="0">
              <a:buFont typeface="Arial" panose="020B0604020202020204" pitchFamily="34" charset="0"/>
              <a:buNone/>
            </a:pPr>
            <a:r>
              <a:rPr lang="en-US" b="1" i="0" dirty="0"/>
              <a:t>(Acts 2:47), </a:t>
            </a:r>
            <a:r>
              <a:rPr lang="en-US" i="1" dirty="0"/>
              <a:t>“And the Lord added to the church </a:t>
            </a:r>
            <a:r>
              <a:rPr lang="en-US" b="1" dirty="0"/>
              <a:t>[those called out of the world and into fellowship with Him] </a:t>
            </a:r>
            <a:r>
              <a:rPr lang="en-US" i="1" dirty="0"/>
              <a:t>daily those who were being saved.”</a:t>
            </a:r>
          </a:p>
          <a:p>
            <a:pPr marL="171450" lvl="0" indent="-171450">
              <a:buFont typeface="Arial" panose="020B0604020202020204" pitchFamily="34" charset="0"/>
              <a:buChar char="•"/>
            </a:pPr>
            <a:r>
              <a:rPr lang="en-US" b="1" i="0" dirty="0"/>
              <a:t>Our Application</a:t>
            </a:r>
          </a:p>
          <a:p>
            <a:pPr marL="628650" lvl="1" indent="-171450">
              <a:buFont typeface="Arial" panose="020B0604020202020204" pitchFamily="34" charset="0"/>
              <a:buChar char="•"/>
            </a:pPr>
            <a:r>
              <a:rPr lang="en-US" i="0" dirty="0"/>
              <a:t>My first step is to enter into fellowship with God</a:t>
            </a:r>
          </a:p>
          <a:p>
            <a:pPr marL="628650" lvl="1" indent="-171450">
              <a:buFont typeface="Arial" panose="020B0604020202020204" pitchFamily="34" charset="0"/>
              <a:buChar char="•"/>
            </a:pPr>
            <a:r>
              <a:rPr lang="en-US" i="0" dirty="0"/>
              <a:t>If I am in fellowship with God, I am in fellowship with all others who belong to Him</a:t>
            </a:r>
          </a:p>
          <a:p>
            <a:pPr marL="628650" lvl="1" indent="-171450">
              <a:buFont typeface="Arial" panose="020B0604020202020204" pitchFamily="34" charset="0"/>
              <a:buChar char="•"/>
            </a:pPr>
            <a:r>
              <a:rPr lang="en-US" i="0" dirty="0"/>
              <a:t>If I am not in fellowship with God, I have no “joint participation” or “communion” with those who are His.</a:t>
            </a:r>
          </a:p>
          <a:p>
            <a:pPr marL="171450" lvl="0" indent="-171450">
              <a:buFont typeface="Arial" panose="020B0604020202020204" pitchFamily="34" charset="0"/>
              <a:buChar char="•"/>
            </a:pPr>
            <a:r>
              <a:rPr lang="en-US" b="1" i="0" dirty="0"/>
              <a:t>Final Note:  This is why the act of discipline (even to the point of the withdrawal of fellowship) is so important in the local congregation.</a:t>
            </a:r>
          </a:p>
          <a:p>
            <a:pPr marL="0" lvl="0" indent="0">
              <a:buFont typeface="Arial" panose="020B0604020202020204" pitchFamily="34" charset="0"/>
              <a:buNone/>
            </a:pPr>
            <a:r>
              <a:rPr lang="en-US" b="1" dirty="0"/>
              <a:t>(1 Corinthians 5:9-13), </a:t>
            </a:r>
            <a:r>
              <a:rPr lang="en-US" i="1" dirty="0"/>
              <a:t>“I wrote to you in my epistle not to keep company with sexually immoral people.</a:t>
            </a:r>
            <a:r>
              <a:rPr lang="en-US" i="1" baseline="30000" dirty="0"/>
              <a:t> 10</a:t>
            </a:r>
            <a:r>
              <a:rPr lang="en-US" i="1" dirty="0"/>
              <a:t> Yet I certainly did not mean with the sexually immoral people of this world, or with the covetous, or extortioners, or idolaters, since then you would need to go out of the world.</a:t>
            </a:r>
            <a:r>
              <a:rPr lang="en-US" i="1" baseline="30000" dirty="0"/>
              <a:t> 11</a:t>
            </a:r>
            <a:r>
              <a:rPr lang="en-US" i="1" dirty="0"/>
              <a:t> But now I have written to you not to keep company with anyone named a brother, who is sexually immoral, or covetous, or an idolater, or a reviler, or a drunkard, or an extortioner—not even to eat with such a person. </a:t>
            </a:r>
            <a:r>
              <a:rPr lang="en-US" i="1" baseline="30000" dirty="0"/>
              <a:t>12</a:t>
            </a:r>
            <a:r>
              <a:rPr lang="en-US" i="1" dirty="0"/>
              <a:t> For what have I to do with judging those also who are outside? Do you not judge those who are inside?</a:t>
            </a:r>
            <a:r>
              <a:rPr lang="en-US" i="1" baseline="30000" dirty="0"/>
              <a:t> 13</a:t>
            </a:r>
            <a:r>
              <a:rPr lang="en-US" i="1" dirty="0"/>
              <a:t> But those who are outside God judges. Therefore “put away from yourselves the evil person.”</a:t>
            </a:r>
            <a:endParaRPr lang="en-US" b="1" i="1" dirty="0"/>
          </a:p>
          <a:p>
            <a:pPr marL="628650" lvl="1" indent="-171450">
              <a:buFont typeface="Arial" panose="020B0604020202020204" pitchFamily="34" charset="0"/>
              <a:buChar char="•"/>
            </a:pPr>
            <a:r>
              <a:rPr lang="en-US" b="1" i="0" dirty="0"/>
              <a:t>Two simple truths</a:t>
            </a:r>
          </a:p>
          <a:p>
            <a:pPr marL="1085850" lvl="2" indent="-171450">
              <a:buFont typeface="Arial" panose="020B0604020202020204" pitchFamily="34" charset="0"/>
              <a:buChar char="•"/>
            </a:pPr>
            <a:r>
              <a:rPr lang="en-US" b="0" i="0" dirty="0"/>
              <a:t>We have not right to refuse into our fellowship as a local church any individual who is in fellowship with God (His vertical fellowship should guarantee our participation with him).</a:t>
            </a:r>
          </a:p>
          <a:p>
            <a:pPr marL="1085850" lvl="2" indent="-171450">
              <a:buFont typeface="Arial" panose="020B0604020202020204" pitchFamily="34" charset="0"/>
              <a:buChar char="•"/>
            </a:pPr>
            <a:r>
              <a:rPr lang="en-US" b="0" i="0" dirty="0"/>
              <a:t>We have no right to accept into our fellowship as a local church any individual who is not in fellowship with God (God commands that we “put away from yourselves the evil person.”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EEB97-96A0-4AF9-A415-90FF33F852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776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p>
          <a:p>
            <a:pPr marL="171450" indent="-171450">
              <a:buFont typeface="Arial" panose="020B0604020202020204" pitchFamily="34" charset="0"/>
              <a:buChar char="•"/>
            </a:pPr>
            <a:r>
              <a:rPr lang="en-US" b="1" dirty="0"/>
              <a:t>Do you want to enter into fellowship </a:t>
            </a:r>
            <a:r>
              <a:rPr lang="en-US" b="1"/>
              <a:t>with God?</a:t>
            </a:r>
            <a:endParaRPr lang="en-US" b="1" dirty="0"/>
          </a:p>
          <a:p>
            <a:pPr marL="628650" lvl="1" indent="-171450">
              <a:buFont typeface="Arial" panose="020B0604020202020204" pitchFamily="34" charset="0"/>
              <a:buChar char="•"/>
            </a:pPr>
            <a:r>
              <a:rPr lang="en-US" b="0" dirty="0"/>
              <a:t>We are ready to help you</a:t>
            </a:r>
          </a:p>
          <a:p>
            <a:pPr marL="628650" lvl="1" indent="-171450">
              <a:buFont typeface="Arial" panose="020B0604020202020204" pitchFamily="34" charset="0"/>
              <a:buChar char="•"/>
            </a:pPr>
            <a:r>
              <a:rPr lang="en-US" b="0" dirty="0"/>
              <a:t>And, we are ready to receive you into our fellowship as a congregation of His people!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EEB97-96A0-4AF9-A415-90FF33F852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016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19038-9B2F-4CD7-BAB9-FA15CEC0AC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9F6D48-4218-494A-9693-DB325FD5AC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027148-7427-4B82-960D-999780DEE2AA}"/>
              </a:ext>
            </a:extLst>
          </p:cNvPr>
          <p:cNvSpPr>
            <a:spLocks noGrp="1"/>
          </p:cNvSpPr>
          <p:nvPr>
            <p:ph type="dt" sz="half" idx="10"/>
          </p:nvPr>
        </p:nvSpPr>
        <p:spPr/>
        <p:txBody>
          <a:bodyPr/>
          <a:lstStyle/>
          <a:p>
            <a:fld id="{80BB7DFD-5BB9-4961-BF87-87809D8167CE}" type="datetimeFigureOut">
              <a:rPr lang="en-US" smtClean="0"/>
              <a:t>1/29/2022</a:t>
            </a:fld>
            <a:endParaRPr lang="en-US"/>
          </a:p>
        </p:txBody>
      </p:sp>
      <p:sp>
        <p:nvSpPr>
          <p:cNvPr id="5" name="Footer Placeholder 4">
            <a:extLst>
              <a:ext uri="{FF2B5EF4-FFF2-40B4-BE49-F238E27FC236}">
                <a16:creationId xmlns:a16="http://schemas.microsoft.com/office/drawing/2014/main" id="{9388324D-80CC-4C28-82B0-D1DFF7B17B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568D4B-F996-46B0-B796-61DBBD64B680}"/>
              </a:ext>
            </a:extLst>
          </p:cNvPr>
          <p:cNvSpPr>
            <a:spLocks noGrp="1"/>
          </p:cNvSpPr>
          <p:nvPr>
            <p:ph type="sldNum" sz="quarter" idx="12"/>
          </p:nvPr>
        </p:nvSpPr>
        <p:spPr/>
        <p:txBody>
          <a:bodyPr/>
          <a:lstStyle/>
          <a:p>
            <a:fld id="{D2BCFC28-52D2-4DB4-A607-DA6307ADB2CC}" type="slidenum">
              <a:rPr lang="en-US" smtClean="0"/>
              <a:t>‹#›</a:t>
            </a:fld>
            <a:endParaRPr lang="en-US"/>
          </a:p>
        </p:txBody>
      </p:sp>
    </p:spTree>
    <p:extLst>
      <p:ext uri="{BB962C8B-B14F-4D97-AF65-F5344CB8AC3E}">
        <p14:creationId xmlns:p14="http://schemas.microsoft.com/office/powerpoint/2010/main" val="2833301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077E9-BB94-4540-B3D5-CD8D65214E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49EDFF-90C9-48F8-B48E-0F2C1ED06C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A2F70-36EE-43B0-9A47-807725DA3C3F}"/>
              </a:ext>
            </a:extLst>
          </p:cNvPr>
          <p:cNvSpPr>
            <a:spLocks noGrp="1"/>
          </p:cNvSpPr>
          <p:nvPr>
            <p:ph type="dt" sz="half" idx="10"/>
          </p:nvPr>
        </p:nvSpPr>
        <p:spPr/>
        <p:txBody>
          <a:bodyPr/>
          <a:lstStyle/>
          <a:p>
            <a:fld id="{80BB7DFD-5BB9-4961-BF87-87809D8167CE}" type="datetimeFigureOut">
              <a:rPr lang="en-US" smtClean="0"/>
              <a:t>1/29/2022</a:t>
            </a:fld>
            <a:endParaRPr lang="en-US"/>
          </a:p>
        </p:txBody>
      </p:sp>
      <p:sp>
        <p:nvSpPr>
          <p:cNvPr id="5" name="Footer Placeholder 4">
            <a:extLst>
              <a:ext uri="{FF2B5EF4-FFF2-40B4-BE49-F238E27FC236}">
                <a16:creationId xmlns:a16="http://schemas.microsoft.com/office/drawing/2014/main" id="{61434F6E-CCAD-4B1B-9678-2F613B2DB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DC9145-044B-4A69-ACE7-E7C4D90A1000}"/>
              </a:ext>
            </a:extLst>
          </p:cNvPr>
          <p:cNvSpPr>
            <a:spLocks noGrp="1"/>
          </p:cNvSpPr>
          <p:nvPr>
            <p:ph type="sldNum" sz="quarter" idx="12"/>
          </p:nvPr>
        </p:nvSpPr>
        <p:spPr/>
        <p:txBody>
          <a:bodyPr/>
          <a:lstStyle/>
          <a:p>
            <a:fld id="{D2BCFC28-52D2-4DB4-A607-DA6307ADB2CC}" type="slidenum">
              <a:rPr lang="en-US" smtClean="0"/>
              <a:t>‹#›</a:t>
            </a:fld>
            <a:endParaRPr lang="en-US"/>
          </a:p>
        </p:txBody>
      </p:sp>
    </p:spTree>
    <p:extLst>
      <p:ext uri="{BB962C8B-B14F-4D97-AF65-F5344CB8AC3E}">
        <p14:creationId xmlns:p14="http://schemas.microsoft.com/office/powerpoint/2010/main" val="3741024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379FA8-7CAF-46DD-B547-C155E5AA72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99847C-B0A9-4CE7-9237-DA94147DCD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3DF7D-D7A4-4E5C-B5F0-166B7E5ACEE4}"/>
              </a:ext>
            </a:extLst>
          </p:cNvPr>
          <p:cNvSpPr>
            <a:spLocks noGrp="1"/>
          </p:cNvSpPr>
          <p:nvPr>
            <p:ph type="dt" sz="half" idx="10"/>
          </p:nvPr>
        </p:nvSpPr>
        <p:spPr/>
        <p:txBody>
          <a:bodyPr/>
          <a:lstStyle/>
          <a:p>
            <a:fld id="{80BB7DFD-5BB9-4961-BF87-87809D8167CE}" type="datetimeFigureOut">
              <a:rPr lang="en-US" smtClean="0"/>
              <a:t>1/29/2022</a:t>
            </a:fld>
            <a:endParaRPr lang="en-US"/>
          </a:p>
        </p:txBody>
      </p:sp>
      <p:sp>
        <p:nvSpPr>
          <p:cNvPr id="5" name="Footer Placeholder 4">
            <a:extLst>
              <a:ext uri="{FF2B5EF4-FFF2-40B4-BE49-F238E27FC236}">
                <a16:creationId xmlns:a16="http://schemas.microsoft.com/office/drawing/2014/main" id="{92F58829-171D-45C4-92AA-F083B25B42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6C0D3-1EF2-43CB-8FEA-56C049EA8B32}"/>
              </a:ext>
            </a:extLst>
          </p:cNvPr>
          <p:cNvSpPr>
            <a:spLocks noGrp="1"/>
          </p:cNvSpPr>
          <p:nvPr>
            <p:ph type="sldNum" sz="quarter" idx="12"/>
          </p:nvPr>
        </p:nvSpPr>
        <p:spPr/>
        <p:txBody>
          <a:bodyPr/>
          <a:lstStyle/>
          <a:p>
            <a:fld id="{D2BCFC28-52D2-4DB4-A607-DA6307ADB2CC}" type="slidenum">
              <a:rPr lang="en-US" smtClean="0"/>
              <a:t>‹#›</a:t>
            </a:fld>
            <a:endParaRPr lang="en-US"/>
          </a:p>
        </p:txBody>
      </p:sp>
    </p:spTree>
    <p:extLst>
      <p:ext uri="{BB962C8B-B14F-4D97-AF65-F5344CB8AC3E}">
        <p14:creationId xmlns:p14="http://schemas.microsoft.com/office/powerpoint/2010/main" val="399434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2736-3C61-4489-B93C-B30400A956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0975F8-BEC3-4919-B599-554DECE311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92E77-A2DF-4079-9503-A13BB77A91D7}"/>
              </a:ext>
            </a:extLst>
          </p:cNvPr>
          <p:cNvSpPr>
            <a:spLocks noGrp="1"/>
          </p:cNvSpPr>
          <p:nvPr>
            <p:ph type="dt" sz="half" idx="10"/>
          </p:nvPr>
        </p:nvSpPr>
        <p:spPr/>
        <p:txBody>
          <a:bodyPr/>
          <a:lstStyle/>
          <a:p>
            <a:fld id="{80BB7DFD-5BB9-4961-BF87-87809D8167CE}" type="datetimeFigureOut">
              <a:rPr lang="en-US" smtClean="0"/>
              <a:t>1/29/2022</a:t>
            </a:fld>
            <a:endParaRPr lang="en-US"/>
          </a:p>
        </p:txBody>
      </p:sp>
      <p:sp>
        <p:nvSpPr>
          <p:cNvPr id="5" name="Footer Placeholder 4">
            <a:extLst>
              <a:ext uri="{FF2B5EF4-FFF2-40B4-BE49-F238E27FC236}">
                <a16:creationId xmlns:a16="http://schemas.microsoft.com/office/drawing/2014/main" id="{8A36FEB2-24EA-4D85-919A-F5DE3E7D8A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FE9D14-EC16-415E-9B25-958C28F02029}"/>
              </a:ext>
            </a:extLst>
          </p:cNvPr>
          <p:cNvSpPr>
            <a:spLocks noGrp="1"/>
          </p:cNvSpPr>
          <p:nvPr>
            <p:ph type="sldNum" sz="quarter" idx="12"/>
          </p:nvPr>
        </p:nvSpPr>
        <p:spPr/>
        <p:txBody>
          <a:bodyPr/>
          <a:lstStyle/>
          <a:p>
            <a:fld id="{D2BCFC28-52D2-4DB4-A607-DA6307ADB2CC}" type="slidenum">
              <a:rPr lang="en-US" smtClean="0"/>
              <a:t>‹#›</a:t>
            </a:fld>
            <a:endParaRPr lang="en-US"/>
          </a:p>
        </p:txBody>
      </p:sp>
    </p:spTree>
    <p:extLst>
      <p:ext uri="{BB962C8B-B14F-4D97-AF65-F5344CB8AC3E}">
        <p14:creationId xmlns:p14="http://schemas.microsoft.com/office/powerpoint/2010/main" val="548390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8D14-A920-4D30-9974-864C1F9043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1285DD-21EA-46BF-A9A0-84C233BF56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1BF3B9-CE87-4081-8527-5437E0F69007}"/>
              </a:ext>
            </a:extLst>
          </p:cNvPr>
          <p:cNvSpPr>
            <a:spLocks noGrp="1"/>
          </p:cNvSpPr>
          <p:nvPr>
            <p:ph type="dt" sz="half" idx="10"/>
          </p:nvPr>
        </p:nvSpPr>
        <p:spPr/>
        <p:txBody>
          <a:bodyPr/>
          <a:lstStyle/>
          <a:p>
            <a:fld id="{80BB7DFD-5BB9-4961-BF87-87809D8167CE}" type="datetimeFigureOut">
              <a:rPr lang="en-US" smtClean="0"/>
              <a:t>1/29/2022</a:t>
            </a:fld>
            <a:endParaRPr lang="en-US"/>
          </a:p>
        </p:txBody>
      </p:sp>
      <p:sp>
        <p:nvSpPr>
          <p:cNvPr id="5" name="Footer Placeholder 4">
            <a:extLst>
              <a:ext uri="{FF2B5EF4-FFF2-40B4-BE49-F238E27FC236}">
                <a16:creationId xmlns:a16="http://schemas.microsoft.com/office/drawing/2014/main" id="{A1AE6442-454B-4A5F-B350-3C63BB9B9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4D76AD-8CC8-4FC1-B75D-A04186FC9B10}"/>
              </a:ext>
            </a:extLst>
          </p:cNvPr>
          <p:cNvSpPr>
            <a:spLocks noGrp="1"/>
          </p:cNvSpPr>
          <p:nvPr>
            <p:ph type="sldNum" sz="quarter" idx="12"/>
          </p:nvPr>
        </p:nvSpPr>
        <p:spPr/>
        <p:txBody>
          <a:bodyPr/>
          <a:lstStyle/>
          <a:p>
            <a:fld id="{D2BCFC28-52D2-4DB4-A607-DA6307ADB2CC}" type="slidenum">
              <a:rPr lang="en-US" smtClean="0"/>
              <a:t>‹#›</a:t>
            </a:fld>
            <a:endParaRPr lang="en-US"/>
          </a:p>
        </p:txBody>
      </p:sp>
    </p:spTree>
    <p:extLst>
      <p:ext uri="{BB962C8B-B14F-4D97-AF65-F5344CB8AC3E}">
        <p14:creationId xmlns:p14="http://schemas.microsoft.com/office/powerpoint/2010/main" val="1796048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4312E-D18B-4340-B951-F8CBEB6C9E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AAF6FB-3735-416B-A81C-DA179165FC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EC003B-7D4D-420E-8D3B-D18023652F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CBD90C-D330-44D7-8E8A-108D9DB5CEDC}"/>
              </a:ext>
            </a:extLst>
          </p:cNvPr>
          <p:cNvSpPr>
            <a:spLocks noGrp="1"/>
          </p:cNvSpPr>
          <p:nvPr>
            <p:ph type="dt" sz="half" idx="10"/>
          </p:nvPr>
        </p:nvSpPr>
        <p:spPr/>
        <p:txBody>
          <a:bodyPr/>
          <a:lstStyle/>
          <a:p>
            <a:fld id="{80BB7DFD-5BB9-4961-BF87-87809D8167CE}" type="datetimeFigureOut">
              <a:rPr lang="en-US" smtClean="0"/>
              <a:t>1/29/2022</a:t>
            </a:fld>
            <a:endParaRPr lang="en-US"/>
          </a:p>
        </p:txBody>
      </p:sp>
      <p:sp>
        <p:nvSpPr>
          <p:cNvPr id="6" name="Footer Placeholder 5">
            <a:extLst>
              <a:ext uri="{FF2B5EF4-FFF2-40B4-BE49-F238E27FC236}">
                <a16:creationId xmlns:a16="http://schemas.microsoft.com/office/drawing/2014/main" id="{6A282611-4680-4F4D-A16E-AC9E1D9252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78FEFD-0751-42B1-A4CD-A864956FCC92}"/>
              </a:ext>
            </a:extLst>
          </p:cNvPr>
          <p:cNvSpPr>
            <a:spLocks noGrp="1"/>
          </p:cNvSpPr>
          <p:nvPr>
            <p:ph type="sldNum" sz="quarter" idx="12"/>
          </p:nvPr>
        </p:nvSpPr>
        <p:spPr/>
        <p:txBody>
          <a:bodyPr/>
          <a:lstStyle/>
          <a:p>
            <a:fld id="{D2BCFC28-52D2-4DB4-A607-DA6307ADB2CC}" type="slidenum">
              <a:rPr lang="en-US" smtClean="0"/>
              <a:t>‹#›</a:t>
            </a:fld>
            <a:endParaRPr lang="en-US"/>
          </a:p>
        </p:txBody>
      </p:sp>
    </p:spTree>
    <p:extLst>
      <p:ext uri="{BB962C8B-B14F-4D97-AF65-F5344CB8AC3E}">
        <p14:creationId xmlns:p14="http://schemas.microsoft.com/office/powerpoint/2010/main" val="2546697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470BC-1AF0-4D56-8893-4F3A815909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023214-A6A9-4BEB-8355-2B39F4F34C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53602E-5ED3-454C-A8B2-E7039D3CA2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60DA8-35BB-465D-9B93-72E8AC70B2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1E8A27-1716-462E-848D-5DD5CF668D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3C9058-994B-4F5F-9FA2-362056FED828}"/>
              </a:ext>
            </a:extLst>
          </p:cNvPr>
          <p:cNvSpPr>
            <a:spLocks noGrp="1"/>
          </p:cNvSpPr>
          <p:nvPr>
            <p:ph type="dt" sz="half" idx="10"/>
          </p:nvPr>
        </p:nvSpPr>
        <p:spPr/>
        <p:txBody>
          <a:bodyPr/>
          <a:lstStyle/>
          <a:p>
            <a:fld id="{80BB7DFD-5BB9-4961-BF87-87809D8167CE}" type="datetimeFigureOut">
              <a:rPr lang="en-US" smtClean="0"/>
              <a:t>1/29/2022</a:t>
            </a:fld>
            <a:endParaRPr lang="en-US"/>
          </a:p>
        </p:txBody>
      </p:sp>
      <p:sp>
        <p:nvSpPr>
          <p:cNvPr id="8" name="Footer Placeholder 7">
            <a:extLst>
              <a:ext uri="{FF2B5EF4-FFF2-40B4-BE49-F238E27FC236}">
                <a16:creationId xmlns:a16="http://schemas.microsoft.com/office/drawing/2014/main" id="{6B7740EE-2924-44AA-A310-61ECCB05C6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E26E44-53B3-460E-B481-F9DAB3224F7B}"/>
              </a:ext>
            </a:extLst>
          </p:cNvPr>
          <p:cNvSpPr>
            <a:spLocks noGrp="1"/>
          </p:cNvSpPr>
          <p:nvPr>
            <p:ph type="sldNum" sz="quarter" idx="12"/>
          </p:nvPr>
        </p:nvSpPr>
        <p:spPr/>
        <p:txBody>
          <a:bodyPr/>
          <a:lstStyle/>
          <a:p>
            <a:fld id="{D2BCFC28-52D2-4DB4-A607-DA6307ADB2CC}" type="slidenum">
              <a:rPr lang="en-US" smtClean="0"/>
              <a:t>‹#›</a:t>
            </a:fld>
            <a:endParaRPr lang="en-US"/>
          </a:p>
        </p:txBody>
      </p:sp>
    </p:spTree>
    <p:extLst>
      <p:ext uri="{BB962C8B-B14F-4D97-AF65-F5344CB8AC3E}">
        <p14:creationId xmlns:p14="http://schemas.microsoft.com/office/powerpoint/2010/main" val="3358816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B912B-0277-41AE-9F41-B86C0EFBD4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F47CCD-2016-4D16-A916-6EE610695031}"/>
              </a:ext>
            </a:extLst>
          </p:cNvPr>
          <p:cNvSpPr>
            <a:spLocks noGrp="1"/>
          </p:cNvSpPr>
          <p:nvPr>
            <p:ph type="dt" sz="half" idx="10"/>
          </p:nvPr>
        </p:nvSpPr>
        <p:spPr/>
        <p:txBody>
          <a:bodyPr/>
          <a:lstStyle/>
          <a:p>
            <a:fld id="{80BB7DFD-5BB9-4961-BF87-87809D8167CE}" type="datetimeFigureOut">
              <a:rPr lang="en-US" smtClean="0"/>
              <a:t>1/29/2022</a:t>
            </a:fld>
            <a:endParaRPr lang="en-US"/>
          </a:p>
        </p:txBody>
      </p:sp>
      <p:sp>
        <p:nvSpPr>
          <p:cNvPr id="4" name="Footer Placeholder 3">
            <a:extLst>
              <a:ext uri="{FF2B5EF4-FFF2-40B4-BE49-F238E27FC236}">
                <a16:creationId xmlns:a16="http://schemas.microsoft.com/office/drawing/2014/main" id="{084ED099-A261-420A-98BF-61D79C3144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8E3170-1D83-4903-8318-DAB24A223C62}"/>
              </a:ext>
            </a:extLst>
          </p:cNvPr>
          <p:cNvSpPr>
            <a:spLocks noGrp="1"/>
          </p:cNvSpPr>
          <p:nvPr>
            <p:ph type="sldNum" sz="quarter" idx="12"/>
          </p:nvPr>
        </p:nvSpPr>
        <p:spPr/>
        <p:txBody>
          <a:bodyPr/>
          <a:lstStyle/>
          <a:p>
            <a:fld id="{D2BCFC28-52D2-4DB4-A607-DA6307ADB2CC}" type="slidenum">
              <a:rPr lang="en-US" smtClean="0"/>
              <a:t>‹#›</a:t>
            </a:fld>
            <a:endParaRPr lang="en-US"/>
          </a:p>
        </p:txBody>
      </p:sp>
    </p:spTree>
    <p:extLst>
      <p:ext uri="{BB962C8B-B14F-4D97-AF65-F5344CB8AC3E}">
        <p14:creationId xmlns:p14="http://schemas.microsoft.com/office/powerpoint/2010/main" val="3422336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A8719C-C2E1-4EC2-9514-06500F0C57F9}"/>
              </a:ext>
            </a:extLst>
          </p:cNvPr>
          <p:cNvSpPr>
            <a:spLocks noGrp="1"/>
          </p:cNvSpPr>
          <p:nvPr>
            <p:ph type="dt" sz="half" idx="10"/>
          </p:nvPr>
        </p:nvSpPr>
        <p:spPr/>
        <p:txBody>
          <a:bodyPr/>
          <a:lstStyle/>
          <a:p>
            <a:fld id="{80BB7DFD-5BB9-4961-BF87-87809D8167CE}" type="datetimeFigureOut">
              <a:rPr lang="en-US" smtClean="0"/>
              <a:t>1/29/2022</a:t>
            </a:fld>
            <a:endParaRPr lang="en-US"/>
          </a:p>
        </p:txBody>
      </p:sp>
      <p:sp>
        <p:nvSpPr>
          <p:cNvPr id="3" name="Footer Placeholder 2">
            <a:extLst>
              <a:ext uri="{FF2B5EF4-FFF2-40B4-BE49-F238E27FC236}">
                <a16:creationId xmlns:a16="http://schemas.microsoft.com/office/drawing/2014/main" id="{679BBCE5-141C-4E81-8D44-6416ACAD21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A96030-A0D5-4A2E-9474-0DC1356E8BB7}"/>
              </a:ext>
            </a:extLst>
          </p:cNvPr>
          <p:cNvSpPr>
            <a:spLocks noGrp="1"/>
          </p:cNvSpPr>
          <p:nvPr>
            <p:ph type="sldNum" sz="quarter" idx="12"/>
          </p:nvPr>
        </p:nvSpPr>
        <p:spPr/>
        <p:txBody>
          <a:bodyPr/>
          <a:lstStyle/>
          <a:p>
            <a:fld id="{D2BCFC28-52D2-4DB4-A607-DA6307ADB2CC}" type="slidenum">
              <a:rPr lang="en-US" smtClean="0"/>
              <a:t>‹#›</a:t>
            </a:fld>
            <a:endParaRPr lang="en-US"/>
          </a:p>
        </p:txBody>
      </p:sp>
    </p:spTree>
    <p:extLst>
      <p:ext uri="{BB962C8B-B14F-4D97-AF65-F5344CB8AC3E}">
        <p14:creationId xmlns:p14="http://schemas.microsoft.com/office/powerpoint/2010/main" val="902215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1E46C-3B57-44DF-864D-399B42FC05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903C0F-A98F-410D-A4B3-152736D2DB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9BACC1-25FD-4BCD-B46D-8378D8C176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7E611E-0689-4C86-B33E-FC18A56313A2}"/>
              </a:ext>
            </a:extLst>
          </p:cNvPr>
          <p:cNvSpPr>
            <a:spLocks noGrp="1"/>
          </p:cNvSpPr>
          <p:nvPr>
            <p:ph type="dt" sz="half" idx="10"/>
          </p:nvPr>
        </p:nvSpPr>
        <p:spPr/>
        <p:txBody>
          <a:bodyPr/>
          <a:lstStyle/>
          <a:p>
            <a:fld id="{80BB7DFD-5BB9-4961-BF87-87809D8167CE}" type="datetimeFigureOut">
              <a:rPr lang="en-US" smtClean="0"/>
              <a:t>1/29/2022</a:t>
            </a:fld>
            <a:endParaRPr lang="en-US"/>
          </a:p>
        </p:txBody>
      </p:sp>
      <p:sp>
        <p:nvSpPr>
          <p:cNvPr id="6" name="Footer Placeholder 5">
            <a:extLst>
              <a:ext uri="{FF2B5EF4-FFF2-40B4-BE49-F238E27FC236}">
                <a16:creationId xmlns:a16="http://schemas.microsoft.com/office/drawing/2014/main" id="{96D70D6A-964C-4D28-990C-03578C2FA6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9FC42D-BDEB-4A9D-93E8-2604A2AAEDB5}"/>
              </a:ext>
            </a:extLst>
          </p:cNvPr>
          <p:cNvSpPr>
            <a:spLocks noGrp="1"/>
          </p:cNvSpPr>
          <p:nvPr>
            <p:ph type="sldNum" sz="quarter" idx="12"/>
          </p:nvPr>
        </p:nvSpPr>
        <p:spPr/>
        <p:txBody>
          <a:bodyPr/>
          <a:lstStyle/>
          <a:p>
            <a:fld id="{D2BCFC28-52D2-4DB4-A607-DA6307ADB2CC}" type="slidenum">
              <a:rPr lang="en-US" smtClean="0"/>
              <a:t>‹#›</a:t>
            </a:fld>
            <a:endParaRPr lang="en-US"/>
          </a:p>
        </p:txBody>
      </p:sp>
    </p:spTree>
    <p:extLst>
      <p:ext uri="{BB962C8B-B14F-4D97-AF65-F5344CB8AC3E}">
        <p14:creationId xmlns:p14="http://schemas.microsoft.com/office/powerpoint/2010/main" val="148924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5BD52-1A04-475D-BA77-C57CB8645D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2A11D1-7A3C-405E-B6B9-673EEF4110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650B4C-FC4E-4B11-B9F3-ACF448B64A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37CE99-70D5-47E8-9ED3-D5F870CB0D14}"/>
              </a:ext>
            </a:extLst>
          </p:cNvPr>
          <p:cNvSpPr>
            <a:spLocks noGrp="1"/>
          </p:cNvSpPr>
          <p:nvPr>
            <p:ph type="dt" sz="half" idx="10"/>
          </p:nvPr>
        </p:nvSpPr>
        <p:spPr/>
        <p:txBody>
          <a:bodyPr/>
          <a:lstStyle/>
          <a:p>
            <a:fld id="{80BB7DFD-5BB9-4961-BF87-87809D8167CE}" type="datetimeFigureOut">
              <a:rPr lang="en-US" smtClean="0"/>
              <a:t>1/29/2022</a:t>
            </a:fld>
            <a:endParaRPr lang="en-US"/>
          </a:p>
        </p:txBody>
      </p:sp>
      <p:sp>
        <p:nvSpPr>
          <p:cNvPr id="6" name="Footer Placeholder 5">
            <a:extLst>
              <a:ext uri="{FF2B5EF4-FFF2-40B4-BE49-F238E27FC236}">
                <a16:creationId xmlns:a16="http://schemas.microsoft.com/office/drawing/2014/main" id="{747F4257-BB36-432F-9BCC-C0C3FD99E3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9977CB-DB04-4458-BC9B-C1E2178BF005}"/>
              </a:ext>
            </a:extLst>
          </p:cNvPr>
          <p:cNvSpPr>
            <a:spLocks noGrp="1"/>
          </p:cNvSpPr>
          <p:nvPr>
            <p:ph type="sldNum" sz="quarter" idx="12"/>
          </p:nvPr>
        </p:nvSpPr>
        <p:spPr/>
        <p:txBody>
          <a:bodyPr/>
          <a:lstStyle/>
          <a:p>
            <a:fld id="{D2BCFC28-52D2-4DB4-A607-DA6307ADB2CC}" type="slidenum">
              <a:rPr lang="en-US" smtClean="0"/>
              <a:t>‹#›</a:t>
            </a:fld>
            <a:endParaRPr lang="en-US"/>
          </a:p>
        </p:txBody>
      </p:sp>
    </p:spTree>
    <p:extLst>
      <p:ext uri="{BB962C8B-B14F-4D97-AF65-F5344CB8AC3E}">
        <p14:creationId xmlns:p14="http://schemas.microsoft.com/office/powerpoint/2010/main" val="2341558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9587C3-3276-49FA-A6A6-A83B2A2F06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8B296F-C7CE-4C92-A6B3-731BBCFC83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717C4B-8CC2-49D1-8687-6C40076BD5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BB7DFD-5BB9-4961-BF87-87809D8167CE}" type="datetimeFigureOut">
              <a:rPr lang="en-US" smtClean="0"/>
              <a:t>1/29/2022</a:t>
            </a:fld>
            <a:endParaRPr lang="en-US"/>
          </a:p>
        </p:txBody>
      </p:sp>
      <p:sp>
        <p:nvSpPr>
          <p:cNvPr id="5" name="Footer Placeholder 4">
            <a:extLst>
              <a:ext uri="{FF2B5EF4-FFF2-40B4-BE49-F238E27FC236}">
                <a16:creationId xmlns:a16="http://schemas.microsoft.com/office/drawing/2014/main" id="{63B4E86F-D55A-4FE4-A101-B71D0966BE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4A5909-92DB-48D6-84F6-83673B6644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CFC28-52D2-4DB4-A607-DA6307ADB2CC}" type="slidenum">
              <a:rPr lang="en-US" smtClean="0"/>
              <a:t>‹#›</a:t>
            </a:fld>
            <a:endParaRPr lang="en-US"/>
          </a:p>
        </p:txBody>
      </p:sp>
    </p:spTree>
    <p:extLst>
      <p:ext uri="{BB962C8B-B14F-4D97-AF65-F5344CB8AC3E}">
        <p14:creationId xmlns:p14="http://schemas.microsoft.com/office/powerpoint/2010/main" val="3532365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CF1B-B247-492E-A9FD-6666B1162F94}"/>
              </a:ext>
            </a:extLst>
          </p:cNvPr>
          <p:cNvSpPr>
            <a:spLocks noGrp="1"/>
          </p:cNvSpPr>
          <p:nvPr>
            <p:ph type="ctrTitle"/>
          </p:nvPr>
        </p:nvSpPr>
        <p:spPr>
          <a:xfrm>
            <a:off x="698090" y="488576"/>
            <a:ext cx="5614219" cy="3847450"/>
          </a:xfrm>
        </p:spPr>
        <p:txBody>
          <a:bodyPr>
            <a:noAutofit/>
          </a:bodyPr>
          <a:lstStyle/>
          <a:p>
            <a:r>
              <a:rPr lang="en-US" sz="8800" dirty="0">
                <a:ln w="28575">
                  <a:solidFill>
                    <a:schemeClr val="tx1"/>
                  </a:solidFill>
                </a:ln>
                <a:solidFill>
                  <a:srgbClr val="027FC9"/>
                </a:solidFill>
                <a:latin typeface="Impact" panose="020B0806030902050204" pitchFamily="34" charset="0"/>
              </a:rPr>
              <a:t>The Right Hand of Fellowship</a:t>
            </a:r>
          </a:p>
        </p:txBody>
      </p:sp>
      <p:sp>
        <p:nvSpPr>
          <p:cNvPr id="3" name="Subtitle 2">
            <a:extLst>
              <a:ext uri="{FF2B5EF4-FFF2-40B4-BE49-F238E27FC236}">
                <a16:creationId xmlns:a16="http://schemas.microsoft.com/office/drawing/2014/main" id="{11782767-84D1-41A3-A858-48037F9D168A}"/>
              </a:ext>
            </a:extLst>
          </p:cNvPr>
          <p:cNvSpPr>
            <a:spLocks noGrp="1"/>
          </p:cNvSpPr>
          <p:nvPr>
            <p:ph type="subTitle" idx="1"/>
          </p:nvPr>
        </p:nvSpPr>
        <p:spPr>
          <a:xfrm>
            <a:off x="493459" y="4945626"/>
            <a:ext cx="6035160" cy="1315064"/>
          </a:xfrm>
        </p:spPr>
        <p:txBody>
          <a:bodyPr>
            <a:normAutofit/>
          </a:bodyPr>
          <a:lstStyle/>
          <a:p>
            <a:r>
              <a:rPr lang="en-US" sz="4800" dirty="0">
                <a:latin typeface="Impact" panose="020B0806030902050204" pitchFamily="34" charset="0"/>
              </a:rPr>
              <a:t>Galatians 2:6-10</a:t>
            </a:r>
          </a:p>
        </p:txBody>
      </p:sp>
      <p:pic>
        <p:nvPicPr>
          <p:cNvPr id="11" name="Graphic 10">
            <a:extLst>
              <a:ext uri="{FF2B5EF4-FFF2-40B4-BE49-F238E27FC236}">
                <a16:creationId xmlns:a16="http://schemas.microsoft.com/office/drawing/2014/main" id="{710F6059-49C0-435D-90FC-2638AAF3BB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03922" y="455325"/>
            <a:ext cx="4894619" cy="5880848"/>
          </a:xfrm>
          <a:prstGeom prst="rect">
            <a:avLst/>
          </a:prstGeom>
        </p:spPr>
      </p:pic>
    </p:spTree>
    <p:extLst>
      <p:ext uri="{BB962C8B-B14F-4D97-AF65-F5344CB8AC3E}">
        <p14:creationId xmlns:p14="http://schemas.microsoft.com/office/powerpoint/2010/main" val="2935956026"/>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CF1B-B247-492E-A9FD-6666B1162F94}"/>
              </a:ext>
            </a:extLst>
          </p:cNvPr>
          <p:cNvSpPr>
            <a:spLocks noGrp="1"/>
          </p:cNvSpPr>
          <p:nvPr>
            <p:ph type="ctrTitle"/>
          </p:nvPr>
        </p:nvSpPr>
        <p:spPr>
          <a:xfrm>
            <a:off x="698090" y="488576"/>
            <a:ext cx="8695292" cy="1190595"/>
          </a:xfrm>
        </p:spPr>
        <p:txBody>
          <a:bodyPr>
            <a:noAutofit/>
          </a:bodyPr>
          <a:lstStyle/>
          <a:p>
            <a:r>
              <a:rPr lang="en-US" sz="7200" dirty="0">
                <a:ln w="19050">
                  <a:solidFill>
                    <a:schemeClr val="tx1"/>
                  </a:solidFill>
                </a:ln>
                <a:solidFill>
                  <a:srgbClr val="027FC9"/>
                </a:solidFill>
                <a:latin typeface="Impact" panose="020B0806030902050204" pitchFamily="34" charset="0"/>
              </a:rPr>
              <a:t>Christian Fellowship</a:t>
            </a:r>
          </a:p>
        </p:txBody>
      </p:sp>
      <p:sp>
        <p:nvSpPr>
          <p:cNvPr id="3" name="Subtitle 2">
            <a:extLst>
              <a:ext uri="{FF2B5EF4-FFF2-40B4-BE49-F238E27FC236}">
                <a16:creationId xmlns:a16="http://schemas.microsoft.com/office/drawing/2014/main" id="{11782767-84D1-41A3-A858-48037F9D168A}"/>
              </a:ext>
            </a:extLst>
          </p:cNvPr>
          <p:cNvSpPr>
            <a:spLocks noGrp="1"/>
          </p:cNvSpPr>
          <p:nvPr>
            <p:ph type="subTitle" idx="1"/>
          </p:nvPr>
        </p:nvSpPr>
        <p:spPr>
          <a:xfrm>
            <a:off x="237066" y="1995055"/>
            <a:ext cx="11836401" cy="4374369"/>
          </a:xfrm>
        </p:spPr>
        <p:txBody>
          <a:bodyPr>
            <a:normAutofit fontScale="92500" lnSpcReduction="10000"/>
          </a:bodyPr>
          <a:lstStyle/>
          <a:p>
            <a:pPr algn="l"/>
            <a:r>
              <a:rPr lang="en-US" sz="4800" b="1" dirty="0"/>
              <a:t>Defined:  </a:t>
            </a:r>
            <a:r>
              <a:rPr lang="en-US" sz="4800" dirty="0"/>
              <a:t>(koinonia)</a:t>
            </a:r>
          </a:p>
          <a:p>
            <a:pPr marL="744538" indent="-398463" algn="l">
              <a:buFont typeface="Arial" panose="020B0604020202020204" pitchFamily="34" charset="0"/>
              <a:buChar char="•"/>
            </a:pPr>
            <a:r>
              <a:rPr lang="en-US" sz="4300" dirty="0"/>
              <a:t>Fellowship, association, community, communion, joint participation, intercourse</a:t>
            </a:r>
          </a:p>
          <a:p>
            <a:pPr marL="744538" indent="-398463" algn="l">
              <a:buFont typeface="Arial" panose="020B0604020202020204" pitchFamily="34" charset="0"/>
              <a:buChar char="•"/>
            </a:pPr>
            <a:r>
              <a:rPr lang="en-US" sz="4300" dirty="0"/>
              <a:t>The share which one has in anything, participation</a:t>
            </a:r>
          </a:p>
          <a:p>
            <a:pPr marL="744538" indent="-398463" algn="l">
              <a:buFont typeface="Arial" panose="020B0604020202020204" pitchFamily="34" charset="0"/>
              <a:buChar char="•"/>
            </a:pPr>
            <a:r>
              <a:rPr lang="en-US" sz="4300" dirty="0"/>
              <a:t>Found 19 times in the Greek New Testament</a:t>
            </a:r>
          </a:p>
          <a:p>
            <a:pPr marL="744538" indent="-398463" algn="l">
              <a:buFont typeface="Arial" panose="020B0604020202020204" pitchFamily="34" charset="0"/>
              <a:buChar char="•"/>
            </a:pPr>
            <a:r>
              <a:rPr lang="en-US" sz="4300" dirty="0"/>
              <a:t>Translated (NKJV) – Fellowship (12), Communion (3), Sharing (2), Contribution (1) , to share (1)</a:t>
            </a:r>
          </a:p>
        </p:txBody>
      </p:sp>
      <p:pic>
        <p:nvPicPr>
          <p:cNvPr id="11" name="Graphic 10">
            <a:extLst>
              <a:ext uri="{FF2B5EF4-FFF2-40B4-BE49-F238E27FC236}">
                <a16:creationId xmlns:a16="http://schemas.microsoft.com/office/drawing/2014/main" id="{710F6059-49C0-435D-90FC-2638AAF3BB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47012" y="255821"/>
            <a:ext cx="1918031" cy="2304500"/>
          </a:xfrm>
          <a:prstGeom prst="rect">
            <a:avLst/>
          </a:prstGeom>
        </p:spPr>
      </p:pic>
    </p:spTree>
    <p:extLst>
      <p:ext uri="{BB962C8B-B14F-4D97-AF65-F5344CB8AC3E}">
        <p14:creationId xmlns:p14="http://schemas.microsoft.com/office/powerpoint/2010/main" val="2618785145"/>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CF1B-B247-492E-A9FD-6666B1162F94}"/>
              </a:ext>
            </a:extLst>
          </p:cNvPr>
          <p:cNvSpPr>
            <a:spLocks noGrp="1"/>
          </p:cNvSpPr>
          <p:nvPr>
            <p:ph type="title"/>
          </p:nvPr>
        </p:nvSpPr>
        <p:spPr>
          <a:xfrm>
            <a:off x="330202" y="212728"/>
            <a:ext cx="10515600" cy="1325563"/>
          </a:xfrm>
        </p:spPr>
        <p:txBody>
          <a:bodyPr>
            <a:noAutofit/>
          </a:bodyPr>
          <a:lstStyle/>
          <a:p>
            <a:r>
              <a:rPr lang="en-US" sz="7200" dirty="0">
                <a:ln w="19050">
                  <a:solidFill>
                    <a:schemeClr val="tx1"/>
                  </a:solidFill>
                </a:ln>
                <a:solidFill>
                  <a:srgbClr val="027FC9"/>
                </a:solidFill>
                <a:latin typeface="Impact" panose="020B0806030902050204" pitchFamily="34" charset="0"/>
              </a:rPr>
              <a:t>Fellowship - Context</a:t>
            </a:r>
          </a:p>
        </p:txBody>
      </p:sp>
      <p:sp>
        <p:nvSpPr>
          <p:cNvPr id="3" name="Subtitle 2">
            <a:extLst>
              <a:ext uri="{FF2B5EF4-FFF2-40B4-BE49-F238E27FC236}">
                <a16:creationId xmlns:a16="http://schemas.microsoft.com/office/drawing/2014/main" id="{11782767-84D1-41A3-A858-48037F9D168A}"/>
              </a:ext>
            </a:extLst>
          </p:cNvPr>
          <p:cNvSpPr>
            <a:spLocks noGrp="1"/>
          </p:cNvSpPr>
          <p:nvPr>
            <p:ph sz="half" idx="1"/>
          </p:nvPr>
        </p:nvSpPr>
        <p:spPr>
          <a:xfrm>
            <a:off x="426957" y="1538290"/>
            <a:ext cx="5592843" cy="5319709"/>
          </a:xfrm>
        </p:spPr>
        <p:txBody>
          <a:bodyPr>
            <a:noAutofit/>
          </a:bodyPr>
          <a:lstStyle/>
          <a:p>
            <a:pPr marL="349250" indent="-349250" algn="l">
              <a:lnSpc>
                <a:spcPct val="80000"/>
              </a:lnSpc>
              <a:spcBef>
                <a:spcPts val="0"/>
              </a:spcBef>
            </a:pPr>
            <a:r>
              <a:rPr lang="en-US" sz="4000" dirty="0"/>
              <a:t>Acts 2:42 – of the apostles</a:t>
            </a:r>
          </a:p>
          <a:p>
            <a:pPr marL="349250" indent="-349250" algn="l">
              <a:lnSpc>
                <a:spcPct val="80000"/>
              </a:lnSpc>
              <a:spcBef>
                <a:spcPts val="0"/>
              </a:spcBef>
            </a:pPr>
            <a:r>
              <a:rPr lang="en-US" sz="4000" dirty="0"/>
              <a:t>1 Cor. 1:9 – of Jesus Christ</a:t>
            </a:r>
          </a:p>
          <a:p>
            <a:pPr marL="349250" indent="-349250" algn="l">
              <a:lnSpc>
                <a:spcPct val="80000"/>
              </a:lnSpc>
              <a:spcBef>
                <a:spcPts val="0"/>
              </a:spcBef>
            </a:pPr>
            <a:r>
              <a:rPr lang="en-US" sz="4000" dirty="0"/>
              <a:t>2 Cor. 8:4 – of the saints (benevolence)</a:t>
            </a:r>
          </a:p>
          <a:p>
            <a:pPr marL="349250" indent="-349250" algn="l">
              <a:lnSpc>
                <a:spcPct val="80000"/>
              </a:lnSpc>
              <a:spcBef>
                <a:spcPts val="0"/>
              </a:spcBef>
            </a:pPr>
            <a:r>
              <a:rPr lang="en-US" sz="4000" dirty="0"/>
              <a:t>Gal. 2:9 – endorsement of Peter, James &amp; John</a:t>
            </a:r>
          </a:p>
          <a:p>
            <a:pPr marL="349250" indent="-349250">
              <a:lnSpc>
                <a:spcPct val="80000"/>
              </a:lnSpc>
              <a:spcBef>
                <a:spcPts val="0"/>
              </a:spcBef>
            </a:pPr>
            <a:r>
              <a:rPr lang="en-US" sz="4000" dirty="0"/>
              <a:t>Eph. 3:9 – of the</a:t>
            </a:r>
            <a:br>
              <a:rPr lang="en-US" sz="4000" dirty="0"/>
            </a:br>
            <a:r>
              <a:rPr lang="en-US" sz="4000" dirty="0"/>
              <a:t>mystery through Christ</a:t>
            </a:r>
          </a:p>
        </p:txBody>
      </p:sp>
      <p:sp>
        <p:nvSpPr>
          <p:cNvPr id="4" name="Content Placeholder 3">
            <a:extLst>
              <a:ext uri="{FF2B5EF4-FFF2-40B4-BE49-F238E27FC236}">
                <a16:creationId xmlns:a16="http://schemas.microsoft.com/office/drawing/2014/main" id="{76F398B8-A65B-451E-AC5A-C8D9FAC212AD}"/>
              </a:ext>
            </a:extLst>
          </p:cNvPr>
          <p:cNvSpPr>
            <a:spLocks noGrp="1"/>
          </p:cNvSpPr>
          <p:nvPr>
            <p:ph sz="half" idx="2"/>
          </p:nvPr>
        </p:nvSpPr>
        <p:spPr>
          <a:xfrm>
            <a:off x="6172199" y="1581384"/>
            <a:ext cx="5592843" cy="5276615"/>
          </a:xfrm>
        </p:spPr>
        <p:txBody>
          <a:bodyPr>
            <a:noAutofit/>
          </a:bodyPr>
          <a:lstStyle/>
          <a:p>
            <a:pPr marL="282575" indent="-282575">
              <a:lnSpc>
                <a:spcPct val="80000"/>
              </a:lnSpc>
              <a:spcBef>
                <a:spcPts val="0"/>
              </a:spcBef>
            </a:pPr>
            <a:r>
              <a:rPr lang="en-US" sz="4000" dirty="0"/>
              <a:t>Phil. 1:5 – in the gospel/support                       of Paul</a:t>
            </a:r>
          </a:p>
          <a:p>
            <a:pPr marL="282575" indent="-282575">
              <a:lnSpc>
                <a:spcPct val="80000"/>
              </a:lnSpc>
              <a:spcBef>
                <a:spcPts val="0"/>
              </a:spcBef>
            </a:pPr>
            <a:r>
              <a:rPr lang="en-US" sz="4000" dirty="0"/>
              <a:t>Phil. 3:10 – Paul, in the suffering of Christ</a:t>
            </a:r>
          </a:p>
          <a:p>
            <a:pPr marL="282575" indent="-282575">
              <a:lnSpc>
                <a:spcPct val="80000"/>
              </a:lnSpc>
              <a:spcBef>
                <a:spcPts val="0"/>
              </a:spcBef>
            </a:pPr>
            <a:r>
              <a:rPr lang="en-US" sz="4000" dirty="0"/>
              <a:t>1 John 1:3 – with other Christians/ with Jesus &amp; the Father</a:t>
            </a:r>
          </a:p>
          <a:p>
            <a:pPr marL="282575" indent="-282575">
              <a:lnSpc>
                <a:spcPct val="80000"/>
              </a:lnSpc>
              <a:spcBef>
                <a:spcPts val="0"/>
              </a:spcBef>
            </a:pPr>
            <a:r>
              <a:rPr lang="en-US" sz="4000" dirty="0"/>
              <a:t>1 John 1:6,7 – with Christ</a:t>
            </a:r>
          </a:p>
        </p:txBody>
      </p:sp>
      <p:pic>
        <p:nvPicPr>
          <p:cNvPr id="11" name="Graphic 10">
            <a:extLst>
              <a:ext uri="{FF2B5EF4-FFF2-40B4-BE49-F238E27FC236}">
                <a16:creationId xmlns:a16="http://schemas.microsoft.com/office/drawing/2014/main" id="{710F6059-49C0-435D-90FC-2638AAF3BB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47012" y="255821"/>
            <a:ext cx="1918031" cy="2304500"/>
          </a:xfrm>
          <a:prstGeom prst="rect">
            <a:avLst/>
          </a:prstGeom>
        </p:spPr>
      </p:pic>
    </p:spTree>
    <p:extLst>
      <p:ext uri="{BB962C8B-B14F-4D97-AF65-F5344CB8AC3E}">
        <p14:creationId xmlns:p14="http://schemas.microsoft.com/office/powerpoint/2010/main" val="3878517062"/>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CF1B-B247-492E-A9FD-6666B1162F94}"/>
              </a:ext>
            </a:extLst>
          </p:cNvPr>
          <p:cNvSpPr>
            <a:spLocks noGrp="1"/>
          </p:cNvSpPr>
          <p:nvPr>
            <p:ph type="title"/>
          </p:nvPr>
        </p:nvSpPr>
        <p:spPr>
          <a:xfrm>
            <a:off x="330202" y="212728"/>
            <a:ext cx="10515600" cy="1325563"/>
          </a:xfrm>
        </p:spPr>
        <p:txBody>
          <a:bodyPr>
            <a:noAutofit/>
          </a:bodyPr>
          <a:lstStyle/>
          <a:p>
            <a:r>
              <a:rPr lang="en-US" sz="7200" dirty="0">
                <a:ln w="19050">
                  <a:solidFill>
                    <a:schemeClr val="tx1"/>
                  </a:solidFill>
                </a:ln>
                <a:solidFill>
                  <a:srgbClr val="027FC9"/>
                </a:solidFill>
                <a:latin typeface="Impact" panose="020B0806030902050204" pitchFamily="34" charset="0"/>
              </a:rPr>
              <a:t>Other - Context</a:t>
            </a:r>
          </a:p>
        </p:txBody>
      </p:sp>
      <p:sp>
        <p:nvSpPr>
          <p:cNvPr id="3" name="Subtitle 2">
            <a:extLst>
              <a:ext uri="{FF2B5EF4-FFF2-40B4-BE49-F238E27FC236}">
                <a16:creationId xmlns:a16="http://schemas.microsoft.com/office/drawing/2014/main" id="{11782767-84D1-41A3-A858-48037F9D168A}"/>
              </a:ext>
            </a:extLst>
          </p:cNvPr>
          <p:cNvSpPr>
            <a:spLocks noGrp="1"/>
          </p:cNvSpPr>
          <p:nvPr>
            <p:ph sz="half" idx="1"/>
          </p:nvPr>
        </p:nvSpPr>
        <p:spPr>
          <a:xfrm>
            <a:off x="426957" y="1538290"/>
            <a:ext cx="5592843" cy="5319709"/>
          </a:xfrm>
        </p:spPr>
        <p:txBody>
          <a:bodyPr>
            <a:noAutofit/>
          </a:bodyPr>
          <a:lstStyle/>
          <a:p>
            <a:pPr marL="0" indent="0" algn="l">
              <a:lnSpc>
                <a:spcPct val="80000"/>
              </a:lnSpc>
              <a:spcBef>
                <a:spcPts val="0"/>
              </a:spcBef>
              <a:buNone/>
            </a:pPr>
            <a:r>
              <a:rPr lang="en-US" sz="4000" b="1" dirty="0">
                <a:solidFill>
                  <a:srgbClr val="0266A0"/>
                </a:solidFill>
                <a:effectLst>
                  <a:outerShdw blurRad="38100" dist="38100" dir="2700000" algn="tl">
                    <a:srgbClr val="000000">
                      <a:alpha val="43137"/>
                    </a:srgbClr>
                  </a:outerShdw>
                </a:effectLst>
              </a:rPr>
              <a:t>Communion</a:t>
            </a:r>
          </a:p>
          <a:p>
            <a:pPr marL="349250" indent="-349250" algn="l">
              <a:lnSpc>
                <a:spcPct val="80000"/>
              </a:lnSpc>
              <a:spcBef>
                <a:spcPts val="0"/>
              </a:spcBef>
            </a:pPr>
            <a:r>
              <a:rPr lang="en-US" sz="3800" dirty="0"/>
              <a:t>1 Cor. 10:16 – cup and bread/blood and body</a:t>
            </a:r>
          </a:p>
          <a:p>
            <a:pPr marL="349250" indent="-349250" algn="l">
              <a:lnSpc>
                <a:spcPct val="80000"/>
              </a:lnSpc>
              <a:spcBef>
                <a:spcPts val="0"/>
              </a:spcBef>
            </a:pPr>
            <a:r>
              <a:rPr lang="en-US" sz="3800" dirty="0"/>
              <a:t>2 Cor. 6:14 – no communion, Christ/Belial</a:t>
            </a:r>
          </a:p>
          <a:p>
            <a:pPr marL="349250" indent="-349250" algn="l">
              <a:lnSpc>
                <a:spcPct val="80000"/>
              </a:lnSpc>
              <a:spcBef>
                <a:spcPts val="0"/>
              </a:spcBef>
            </a:pPr>
            <a:r>
              <a:rPr lang="en-US" sz="3800" dirty="0"/>
              <a:t>2 Cor. 13:14 – of the Holy Spirit</a:t>
            </a:r>
          </a:p>
          <a:p>
            <a:pPr marL="0" indent="0" algn="l">
              <a:lnSpc>
                <a:spcPct val="80000"/>
              </a:lnSpc>
              <a:spcBef>
                <a:spcPts val="0"/>
              </a:spcBef>
              <a:buNone/>
            </a:pPr>
            <a:r>
              <a:rPr lang="en-US" sz="4000" b="1" dirty="0">
                <a:solidFill>
                  <a:srgbClr val="0266A0"/>
                </a:solidFill>
                <a:effectLst>
                  <a:outerShdw blurRad="38100" dist="38100" dir="2700000" algn="tl">
                    <a:srgbClr val="000000">
                      <a:alpha val="43137"/>
                    </a:srgbClr>
                  </a:outerShdw>
                </a:effectLst>
              </a:rPr>
              <a:t>Sharing</a:t>
            </a:r>
          </a:p>
          <a:p>
            <a:pPr marL="349250" indent="-349250" algn="l">
              <a:lnSpc>
                <a:spcPct val="80000"/>
              </a:lnSpc>
              <a:spcBef>
                <a:spcPts val="0"/>
              </a:spcBef>
            </a:pPr>
            <a:r>
              <a:rPr lang="en-US" sz="3800" dirty="0"/>
              <a:t>Philemon 6 – sharing of their faith</a:t>
            </a:r>
          </a:p>
        </p:txBody>
      </p:sp>
      <p:sp>
        <p:nvSpPr>
          <p:cNvPr id="4" name="Content Placeholder 3">
            <a:extLst>
              <a:ext uri="{FF2B5EF4-FFF2-40B4-BE49-F238E27FC236}">
                <a16:creationId xmlns:a16="http://schemas.microsoft.com/office/drawing/2014/main" id="{76F398B8-A65B-451E-AC5A-C8D9FAC212AD}"/>
              </a:ext>
            </a:extLst>
          </p:cNvPr>
          <p:cNvSpPr>
            <a:spLocks noGrp="1"/>
          </p:cNvSpPr>
          <p:nvPr>
            <p:ph sz="half" idx="2"/>
          </p:nvPr>
        </p:nvSpPr>
        <p:spPr>
          <a:xfrm>
            <a:off x="6172199" y="1581384"/>
            <a:ext cx="5884334" cy="5276615"/>
          </a:xfrm>
        </p:spPr>
        <p:txBody>
          <a:bodyPr>
            <a:noAutofit/>
          </a:bodyPr>
          <a:lstStyle/>
          <a:p>
            <a:pPr marL="282575" indent="-282575">
              <a:spcBef>
                <a:spcPts val="0"/>
              </a:spcBef>
            </a:pPr>
            <a:r>
              <a:rPr lang="en-US" sz="3800" dirty="0"/>
              <a:t>2 Cor. 9:13 – of</a:t>
            </a:r>
            <a:br>
              <a:rPr lang="en-US" sz="3800" dirty="0"/>
            </a:br>
            <a:r>
              <a:rPr lang="en-US" sz="3800" dirty="0"/>
              <a:t>benevolence</a:t>
            </a:r>
          </a:p>
          <a:p>
            <a:pPr marL="0" indent="0">
              <a:spcBef>
                <a:spcPts val="0"/>
              </a:spcBef>
              <a:buNone/>
            </a:pPr>
            <a:r>
              <a:rPr lang="en-US" sz="4000" b="1" dirty="0">
                <a:solidFill>
                  <a:srgbClr val="0266A0"/>
                </a:solidFill>
                <a:effectLst>
                  <a:outerShdw blurRad="38100" dist="38100" dir="2700000" algn="tl">
                    <a:srgbClr val="000000">
                      <a:alpha val="43137"/>
                    </a:srgbClr>
                  </a:outerShdw>
                </a:effectLst>
              </a:rPr>
              <a:t>Contribution</a:t>
            </a:r>
          </a:p>
          <a:p>
            <a:pPr marL="282575" indent="-282575">
              <a:spcBef>
                <a:spcPts val="0"/>
              </a:spcBef>
            </a:pPr>
            <a:r>
              <a:rPr lang="en-US" sz="3800" dirty="0"/>
              <a:t>Rom. 15:26 – contribution of money for benevolence</a:t>
            </a:r>
          </a:p>
          <a:p>
            <a:pPr marL="0" indent="0">
              <a:spcBef>
                <a:spcPts val="0"/>
              </a:spcBef>
              <a:buNone/>
            </a:pPr>
            <a:r>
              <a:rPr lang="en-US" sz="4000" b="1" dirty="0">
                <a:solidFill>
                  <a:srgbClr val="0266A0"/>
                </a:solidFill>
                <a:effectLst>
                  <a:outerShdw blurRad="38100" dist="38100" dir="2700000" algn="tl">
                    <a:srgbClr val="000000">
                      <a:alpha val="43137"/>
                    </a:srgbClr>
                  </a:outerShdw>
                </a:effectLst>
              </a:rPr>
              <a:t>to share</a:t>
            </a:r>
          </a:p>
          <a:p>
            <a:pPr marL="282575" indent="-282575">
              <a:spcBef>
                <a:spcPts val="0"/>
              </a:spcBef>
            </a:pPr>
            <a:r>
              <a:rPr lang="en-US" sz="3800" dirty="0"/>
              <a:t>Heb. 13:16 – </a:t>
            </a:r>
            <a:r>
              <a:rPr lang="en-US" sz="3800" i="1" dirty="0"/>
              <a:t>“to do good and to share” </a:t>
            </a:r>
            <a:r>
              <a:rPr lang="en-US" sz="3800" dirty="0"/>
              <a:t>(duty of a Christian).</a:t>
            </a:r>
          </a:p>
        </p:txBody>
      </p:sp>
      <p:pic>
        <p:nvPicPr>
          <p:cNvPr id="11" name="Graphic 10">
            <a:extLst>
              <a:ext uri="{FF2B5EF4-FFF2-40B4-BE49-F238E27FC236}">
                <a16:creationId xmlns:a16="http://schemas.microsoft.com/office/drawing/2014/main" id="{710F6059-49C0-435D-90FC-2638AAF3BB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47012" y="255821"/>
            <a:ext cx="1918031" cy="2304500"/>
          </a:xfrm>
          <a:prstGeom prst="rect">
            <a:avLst/>
          </a:prstGeom>
        </p:spPr>
      </p:pic>
    </p:spTree>
    <p:extLst>
      <p:ext uri="{BB962C8B-B14F-4D97-AF65-F5344CB8AC3E}">
        <p14:creationId xmlns:p14="http://schemas.microsoft.com/office/powerpoint/2010/main" val="525633058"/>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6A2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CF1B-B247-492E-A9FD-6666B1162F94}"/>
              </a:ext>
            </a:extLst>
          </p:cNvPr>
          <p:cNvSpPr>
            <a:spLocks noGrp="1"/>
          </p:cNvSpPr>
          <p:nvPr>
            <p:ph type="ctrTitle"/>
          </p:nvPr>
        </p:nvSpPr>
        <p:spPr>
          <a:xfrm>
            <a:off x="1699561" y="-375136"/>
            <a:ext cx="8695292" cy="1581993"/>
          </a:xfrm>
        </p:spPr>
        <p:txBody>
          <a:bodyPr>
            <a:noAutofit/>
          </a:bodyPr>
          <a:lstStyle/>
          <a:p>
            <a:r>
              <a:rPr lang="en-US" dirty="0">
                <a:ln w="19050">
                  <a:noFill/>
                </a:ln>
                <a:latin typeface="Impact" panose="020B0806030902050204" pitchFamily="34" charset="0"/>
              </a:rPr>
              <a:t>The Nature of Fellowship</a:t>
            </a:r>
          </a:p>
        </p:txBody>
      </p:sp>
      <p:sp>
        <p:nvSpPr>
          <p:cNvPr id="3" name="Subtitle 2">
            <a:extLst>
              <a:ext uri="{FF2B5EF4-FFF2-40B4-BE49-F238E27FC236}">
                <a16:creationId xmlns:a16="http://schemas.microsoft.com/office/drawing/2014/main" id="{11782767-84D1-41A3-A858-48037F9D168A}"/>
              </a:ext>
            </a:extLst>
          </p:cNvPr>
          <p:cNvSpPr>
            <a:spLocks noGrp="1"/>
          </p:cNvSpPr>
          <p:nvPr>
            <p:ph type="subTitle" idx="1"/>
          </p:nvPr>
        </p:nvSpPr>
        <p:spPr>
          <a:xfrm>
            <a:off x="3573299" y="1946080"/>
            <a:ext cx="4790718" cy="2669491"/>
          </a:xfrm>
        </p:spPr>
        <p:txBody>
          <a:bodyPr>
            <a:normAutofit/>
          </a:bodyPr>
          <a:lstStyle/>
          <a:p>
            <a:r>
              <a:rPr lang="en-US" sz="5400" b="1" dirty="0"/>
              <a:t>1 John 1:1-3</a:t>
            </a:r>
          </a:p>
          <a:p>
            <a:r>
              <a:rPr lang="en-US" sz="4400" dirty="0"/>
              <a:t>First Vertical</a:t>
            </a:r>
          </a:p>
          <a:p>
            <a:r>
              <a:rPr lang="en-US" sz="4400" dirty="0"/>
              <a:t>Then Horizontal</a:t>
            </a:r>
          </a:p>
        </p:txBody>
      </p:sp>
      <p:sp>
        <p:nvSpPr>
          <p:cNvPr id="4" name="Isosceles Triangle 3">
            <a:extLst>
              <a:ext uri="{FF2B5EF4-FFF2-40B4-BE49-F238E27FC236}">
                <a16:creationId xmlns:a16="http://schemas.microsoft.com/office/drawing/2014/main" id="{0662D550-67FA-456A-918E-5FD155A81010}"/>
              </a:ext>
            </a:extLst>
          </p:cNvPr>
          <p:cNvSpPr/>
          <p:nvPr/>
        </p:nvSpPr>
        <p:spPr>
          <a:xfrm>
            <a:off x="713477" y="2467648"/>
            <a:ext cx="3374967" cy="3225338"/>
          </a:xfrm>
          <a:prstGeom prst="triangle">
            <a:avLst/>
          </a:prstGeom>
          <a:noFill/>
          <a:ln w="152400">
            <a:solidFill>
              <a:srgbClr val="02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572DA2DB-296B-46C4-8F25-AD0D92D85EE7}"/>
              </a:ext>
            </a:extLst>
          </p:cNvPr>
          <p:cNvSpPr/>
          <p:nvPr/>
        </p:nvSpPr>
        <p:spPr>
          <a:xfrm>
            <a:off x="8103556" y="2467648"/>
            <a:ext cx="3374967" cy="3225338"/>
          </a:xfrm>
          <a:prstGeom prst="triangle">
            <a:avLst/>
          </a:prstGeom>
          <a:noFill/>
          <a:ln w="152400">
            <a:solidFill>
              <a:srgbClr val="02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4D9CADC-C7F1-4B80-B503-F1A6971B10E3}"/>
              </a:ext>
            </a:extLst>
          </p:cNvPr>
          <p:cNvSpPr txBox="1"/>
          <p:nvPr/>
        </p:nvSpPr>
        <p:spPr>
          <a:xfrm>
            <a:off x="1709905" y="1636651"/>
            <a:ext cx="1382110" cy="830997"/>
          </a:xfrm>
          <a:prstGeom prst="rect">
            <a:avLst/>
          </a:prstGeom>
          <a:noFill/>
        </p:spPr>
        <p:txBody>
          <a:bodyPr wrap="none" rtlCol="0">
            <a:spAutoFit/>
          </a:bodyPr>
          <a:lstStyle/>
          <a:p>
            <a:r>
              <a:rPr lang="en-US" sz="4800" b="1" dirty="0"/>
              <a:t>GOD</a:t>
            </a:r>
          </a:p>
        </p:txBody>
      </p:sp>
      <p:sp>
        <p:nvSpPr>
          <p:cNvPr id="9" name="TextBox 8">
            <a:extLst>
              <a:ext uri="{FF2B5EF4-FFF2-40B4-BE49-F238E27FC236}">
                <a16:creationId xmlns:a16="http://schemas.microsoft.com/office/drawing/2014/main" id="{BC4FEF78-690E-4944-B626-693DEBC54F7B}"/>
              </a:ext>
            </a:extLst>
          </p:cNvPr>
          <p:cNvSpPr txBox="1"/>
          <p:nvPr/>
        </p:nvSpPr>
        <p:spPr>
          <a:xfrm>
            <a:off x="9099984" y="1636650"/>
            <a:ext cx="1382110" cy="830997"/>
          </a:xfrm>
          <a:prstGeom prst="rect">
            <a:avLst/>
          </a:prstGeom>
          <a:noFill/>
        </p:spPr>
        <p:txBody>
          <a:bodyPr wrap="none" rtlCol="0">
            <a:spAutoFit/>
          </a:bodyPr>
          <a:lstStyle/>
          <a:p>
            <a:r>
              <a:rPr lang="en-US" sz="4800" b="1" dirty="0"/>
              <a:t>GOD</a:t>
            </a:r>
          </a:p>
        </p:txBody>
      </p:sp>
      <p:sp>
        <p:nvSpPr>
          <p:cNvPr id="10" name="TextBox 9">
            <a:extLst>
              <a:ext uri="{FF2B5EF4-FFF2-40B4-BE49-F238E27FC236}">
                <a16:creationId xmlns:a16="http://schemas.microsoft.com/office/drawing/2014/main" id="{0A6C8B68-1F44-4114-BE83-3DC4AC41747D}"/>
              </a:ext>
            </a:extLst>
          </p:cNvPr>
          <p:cNvSpPr txBox="1"/>
          <p:nvPr/>
        </p:nvSpPr>
        <p:spPr>
          <a:xfrm>
            <a:off x="131620" y="5692986"/>
            <a:ext cx="1023037" cy="830997"/>
          </a:xfrm>
          <a:prstGeom prst="rect">
            <a:avLst/>
          </a:prstGeom>
          <a:noFill/>
        </p:spPr>
        <p:txBody>
          <a:bodyPr wrap="none" rtlCol="0">
            <a:spAutoFit/>
          </a:bodyPr>
          <a:lstStyle/>
          <a:p>
            <a:r>
              <a:rPr lang="en-US" sz="4800" b="1" dirty="0"/>
              <a:t>ME</a:t>
            </a:r>
          </a:p>
        </p:txBody>
      </p:sp>
      <p:sp>
        <p:nvSpPr>
          <p:cNvPr id="12" name="TextBox 11">
            <a:extLst>
              <a:ext uri="{FF2B5EF4-FFF2-40B4-BE49-F238E27FC236}">
                <a16:creationId xmlns:a16="http://schemas.microsoft.com/office/drawing/2014/main" id="{EB6EC29C-66DC-4907-8825-0420AFFAA7FD}"/>
              </a:ext>
            </a:extLst>
          </p:cNvPr>
          <p:cNvSpPr txBox="1"/>
          <p:nvPr/>
        </p:nvSpPr>
        <p:spPr>
          <a:xfrm>
            <a:off x="7478110" y="5682992"/>
            <a:ext cx="1023037" cy="830997"/>
          </a:xfrm>
          <a:prstGeom prst="rect">
            <a:avLst/>
          </a:prstGeom>
          <a:noFill/>
        </p:spPr>
        <p:txBody>
          <a:bodyPr wrap="none" rtlCol="0">
            <a:spAutoFit/>
          </a:bodyPr>
          <a:lstStyle/>
          <a:p>
            <a:r>
              <a:rPr lang="en-US" sz="4800" b="1" dirty="0"/>
              <a:t>ME</a:t>
            </a:r>
          </a:p>
        </p:txBody>
      </p:sp>
      <p:sp>
        <p:nvSpPr>
          <p:cNvPr id="13" name="TextBox 12">
            <a:extLst>
              <a:ext uri="{FF2B5EF4-FFF2-40B4-BE49-F238E27FC236}">
                <a16:creationId xmlns:a16="http://schemas.microsoft.com/office/drawing/2014/main" id="{A4C9B5D7-61F1-4187-B84A-939777874941}"/>
              </a:ext>
            </a:extLst>
          </p:cNvPr>
          <p:cNvSpPr txBox="1"/>
          <p:nvPr/>
        </p:nvSpPr>
        <p:spPr>
          <a:xfrm>
            <a:off x="3331780" y="5692986"/>
            <a:ext cx="1382110" cy="830997"/>
          </a:xfrm>
          <a:prstGeom prst="rect">
            <a:avLst/>
          </a:prstGeom>
          <a:noFill/>
        </p:spPr>
        <p:txBody>
          <a:bodyPr wrap="square" rtlCol="0">
            <a:spAutoFit/>
          </a:bodyPr>
          <a:lstStyle/>
          <a:p>
            <a:r>
              <a:rPr lang="en-US" sz="4800" b="1" dirty="0"/>
              <a:t>YOU</a:t>
            </a:r>
          </a:p>
        </p:txBody>
      </p:sp>
      <p:sp>
        <p:nvSpPr>
          <p:cNvPr id="14" name="TextBox 13">
            <a:extLst>
              <a:ext uri="{FF2B5EF4-FFF2-40B4-BE49-F238E27FC236}">
                <a16:creationId xmlns:a16="http://schemas.microsoft.com/office/drawing/2014/main" id="{70303BA9-6F85-48D8-9C1E-359756C1C950}"/>
              </a:ext>
            </a:extLst>
          </p:cNvPr>
          <p:cNvSpPr txBox="1"/>
          <p:nvPr/>
        </p:nvSpPr>
        <p:spPr>
          <a:xfrm>
            <a:off x="10787468" y="5672030"/>
            <a:ext cx="1382110" cy="830997"/>
          </a:xfrm>
          <a:prstGeom prst="rect">
            <a:avLst/>
          </a:prstGeom>
          <a:noFill/>
        </p:spPr>
        <p:txBody>
          <a:bodyPr wrap="square" rtlCol="0">
            <a:spAutoFit/>
          </a:bodyPr>
          <a:lstStyle/>
          <a:p>
            <a:r>
              <a:rPr lang="en-US" sz="4800" b="1" dirty="0"/>
              <a:t>YOU</a:t>
            </a:r>
          </a:p>
        </p:txBody>
      </p:sp>
      <p:sp>
        <p:nvSpPr>
          <p:cNvPr id="8" name="Rectangle 7">
            <a:extLst>
              <a:ext uri="{FF2B5EF4-FFF2-40B4-BE49-F238E27FC236}">
                <a16:creationId xmlns:a16="http://schemas.microsoft.com/office/drawing/2014/main" id="{9D750C0B-8BED-4E0E-8483-CDE58FBE4EE1}"/>
              </a:ext>
            </a:extLst>
          </p:cNvPr>
          <p:cNvSpPr/>
          <p:nvPr/>
        </p:nvSpPr>
        <p:spPr>
          <a:xfrm>
            <a:off x="8467609" y="3515177"/>
            <a:ext cx="1023037" cy="1248568"/>
          </a:xfrm>
          <a:prstGeom prst="rect">
            <a:avLst/>
          </a:prstGeom>
          <a:solidFill>
            <a:srgbClr val="D6A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8AB98DE-F113-4F2E-988D-B7B6622FA774}"/>
              </a:ext>
            </a:extLst>
          </p:cNvPr>
          <p:cNvSpPr/>
          <p:nvPr/>
        </p:nvSpPr>
        <p:spPr>
          <a:xfrm>
            <a:off x="9288191" y="5068702"/>
            <a:ext cx="1023037" cy="1248568"/>
          </a:xfrm>
          <a:prstGeom prst="rect">
            <a:avLst/>
          </a:prstGeom>
          <a:solidFill>
            <a:srgbClr val="D6A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id="{54521AC6-0352-465F-8593-02ADFF209492}"/>
              </a:ext>
            </a:extLst>
          </p:cNvPr>
          <p:cNvSpPr/>
          <p:nvPr/>
        </p:nvSpPr>
        <p:spPr>
          <a:xfrm>
            <a:off x="8340571" y="3558764"/>
            <a:ext cx="1243859" cy="124856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Multiplication Sign 16">
            <a:extLst>
              <a:ext uri="{FF2B5EF4-FFF2-40B4-BE49-F238E27FC236}">
                <a16:creationId xmlns:a16="http://schemas.microsoft.com/office/drawing/2014/main" id="{56F502A2-DE23-4AD1-B91F-93A0E3E1FC95}"/>
              </a:ext>
            </a:extLst>
          </p:cNvPr>
          <p:cNvSpPr/>
          <p:nvPr/>
        </p:nvSpPr>
        <p:spPr>
          <a:xfrm>
            <a:off x="9150039" y="5074564"/>
            <a:ext cx="1243859" cy="124856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804031"/>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CF1B-B247-492E-A9FD-6666B1162F94}"/>
              </a:ext>
            </a:extLst>
          </p:cNvPr>
          <p:cNvSpPr>
            <a:spLocks noGrp="1"/>
          </p:cNvSpPr>
          <p:nvPr>
            <p:ph type="ctrTitle"/>
          </p:nvPr>
        </p:nvSpPr>
        <p:spPr>
          <a:xfrm>
            <a:off x="287867" y="166844"/>
            <a:ext cx="11430000" cy="1932891"/>
          </a:xfrm>
        </p:spPr>
        <p:txBody>
          <a:bodyPr>
            <a:noAutofit/>
          </a:bodyPr>
          <a:lstStyle/>
          <a:p>
            <a:r>
              <a:rPr lang="en-US" sz="6600" dirty="0">
                <a:ln w="12700">
                  <a:solidFill>
                    <a:schemeClr val="tx1"/>
                  </a:solidFill>
                </a:ln>
                <a:solidFill>
                  <a:srgbClr val="027FC9"/>
                </a:solidFill>
                <a:latin typeface="Impact" panose="020B0806030902050204" pitchFamily="34" charset="0"/>
              </a:rPr>
              <a:t>Do you want to enter into fellowship with God?</a:t>
            </a:r>
          </a:p>
        </p:txBody>
      </p:sp>
      <p:sp>
        <p:nvSpPr>
          <p:cNvPr id="3" name="Subtitle 2">
            <a:extLst>
              <a:ext uri="{FF2B5EF4-FFF2-40B4-BE49-F238E27FC236}">
                <a16:creationId xmlns:a16="http://schemas.microsoft.com/office/drawing/2014/main" id="{11782767-84D1-41A3-A858-48037F9D168A}"/>
              </a:ext>
            </a:extLst>
          </p:cNvPr>
          <p:cNvSpPr>
            <a:spLocks noGrp="1"/>
          </p:cNvSpPr>
          <p:nvPr>
            <p:ph type="subTitle" idx="1"/>
          </p:nvPr>
        </p:nvSpPr>
        <p:spPr>
          <a:xfrm>
            <a:off x="593539" y="2667964"/>
            <a:ext cx="6035160" cy="3612945"/>
          </a:xfrm>
        </p:spPr>
        <p:txBody>
          <a:bodyPr>
            <a:normAutofit/>
          </a:bodyPr>
          <a:lstStyle/>
          <a:p>
            <a:r>
              <a:rPr lang="en-US" sz="4800" dirty="0">
                <a:latin typeface="Impact" panose="020B0806030902050204" pitchFamily="34" charset="0"/>
              </a:rPr>
              <a:t>We are ready to receive you into our fellowship as a congregation of His people!</a:t>
            </a:r>
          </a:p>
        </p:txBody>
      </p:sp>
      <p:pic>
        <p:nvPicPr>
          <p:cNvPr id="11" name="Graphic 10">
            <a:extLst>
              <a:ext uri="{FF2B5EF4-FFF2-40B4-BE49-F238E27FC236}">
                <a16:creationId xmlns:a16="http://schemas.microsoft.com/office/drawing/2014/main" id="{710F6059-49C0-435D-90FC-2638AAF3BB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9069" y="2373004"/>
            <a:ext cx="3335565" cy="4007657"/>
          </a:xfrm>
          <a:prstGeom prst="rect">
            <a:avLst/>
          </a:prstGeom>
        </p:spPr>
      </p:pic>
    </p:spTree>
    <p:extLst>
      <p:ext uri="{BB962C8B-B14F-4D97-AF65-F5344CB8AC3E}">
        <p14:creationId xmlns:p14="http://schemas.microsoft.com/office/powerpoint/2010/main" val="73915701"/>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3612</TotalTime>
  <Words>2491</Words>
  <Application>Microsoft Office PowerPoint</Application>
  <PresentationFormat>Widescreen</PresentationFormat>
  <Paragraphs>167</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Impact</vt:lpstr>
      <vt:lpstr>blbGentium</vt:lpstr>
      <vt:lpstr>Calibri Light</vt:lpstr>
      <vt:lpstr>Arial</vt:lpstr>
      <vt:lpstr>Calibri</vt:lpstr>
      <vt:lpstr>Office Theme</vt:lpstr>
      <vt:lpstr>The Right Hand of Fellowship</vt:lpstr>
      <vt:lpstr>Christian Fellowship</vt:lpstr>
      <vt:lpstr>Fellowship - Context</vt:lpstr>
      <vt:lpstr>Other - Context</vt:lpstr>
      <vt:lpstr>The Nature of Fellowship</vt:lpstr>
      <vt:lpstr>Do you want to enter into fellowship with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Right Hand of Fellowship</dc:title>
  <dc:creator>Stan Cox</dc:creator>
  <cp:lastModifiedBy>Stan Cox</cp:lastModifiedBy>
  <cp:revision>1</cp:revision>
  <dcterms:created xsi:type="dcterms:W3CDTF">2022-01-25T16:49:40Z</dcterms:created>
  <dcterms:modified xsi:type="dcterms:W3CDTF">2022-01-30T05:51:00Z</dcterms:modified>
</cp:coreProperties>
</file>